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C6C387-C2CB-4A5B-BCF2-ADDFC7B98462}">
          <p14:sldIdLst>
            <p14:sldId id="257"/>
            <p14:sldId id="256"/>
            <p14:sldId id="258"/>
            <p14:sldId id="259"/>
            <p14:sldId id="260"/>
            <p14:sldId id="261"/>
            <p14:sldId id="262"/>
            <p14:sldId id="263"/>
            <p14:sldId id="264"/>
            <p14:sldId id="265"/>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66" d="100"/>
          <a:sy n="66" d="100"/>
        </p:scale>
        <p:origin x="-14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7E257-AE94-4401-B1C9-AB706FAF16E8}" type="datetimeFigureOut">
              <a:rPr lang="sr-Latn-CS" smtClean="0"/>
              <a:pPr/>
              <a:t>6.5.2015</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8762E1-9850-4FA4-A811-041CA658CF4E}" type="slidenum">
              <a:rPr lang="sr-Latn-CS" smtClean="0"/>
              <a:pPr/>
              <a:t>‹#›</a:t>
            </a:fld>
            <a:endParaRPr lang="sr-Latn-CS"/>
          </a:p>
        </p:txBody>
      </p:sp>
    </p:spTree>
    <p:extLst>
      <p:ext uri="{BB962C8B-B14F-4D97-AF65-F5344CB8AC3E}">
        <p14:creationId xmlns:p14="http://schemas.microsoft.com/office/powerpoint/2010/main" val="4114872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128762E1-9850-4FA4-A811-041CA658CF4E}" type="slidenum">
              <a:rPr lang="sr-Latn-CS" smtClean="0"/>
              <a:pPr/>
              <a:t>2</a:t>
            </a:fld>
            <a:endParaRPr lang="sr-Latn-CS"/>
          </a:p>
        </p:txBody>
      </p:sp>
    </p:spTree>
    <p:extLst>
      <p:ext uri="{BB962C8B-B14F-4D97-AF65-F5344CB8AC3E}">
        <p14:creationId xmlns:p14="http://schemas.microsoft.com/office/powerpoint/2010/main" val="4025147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normAutofit/>
          </a:bodyPr>
          <a:lstStyle/>
          <a:p>
            <a:endParaRPr lang="en-US" dirty="0"/>
          </a:p>
        </p:txBody>
      </p:sp>
      <p:sp>
        <p:nvSpPr>
          <p:cNvPr id="4" name="Čuvar mesta za broj slajda 3"/>
          <p:cNvSpPr>
            <a:spLocks noGrp="1"/>
          </p:cNvSpPr>
          <p:nvPr>
            <p:ph type="sldNum" sz="quarter" idx="10"/>
          </p:nvPr>
        </p:nvSpPr>
        <p:spPr/>
        <p:txBody>
          <a:bodyPr/>
          <a:lstStyle/>
          <a:p>
            <a:fld id="{128762E1-9850-4FA4-A811-041CA658CF4E}" type="slidenum">
              <a:rPr lang="sr-Latn-CS" smtClean="0"/>
              <a:pPr/>
              <a:t>7</a:t>
            </a:fld>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163800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146241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365680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258978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3736564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60092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206639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193598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337260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1204675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234CA-5D44-4D3B-9989-07265186A524}" type="datetimeFigureOut">
              <a:rPr lang="sr-Latn-CS" smtClean="0"/>
              <a:pPr/>
              <a:t>6.5.2015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268984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234CA-5D44-4D3B-9989-07265186A524}" type="datetimeFigureOut">
              <a:rPr lang="sr-Latn-CS" smtClean="0"/>
              <a:pPr/>
              <a:t>6.5.2015</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C1324-5D38-42A7-A8F1-73C913E9EEA2}" type="slidenum">
              <a:rPr lang="sr-Latn-CS" smtClean="0"/>
              <a:pPr/>
              <a:t>‹#›</a:t>
            </a:fld>
            <a:endParaRPr lang="sr-Latn-CS"/>
          </a:p>
        </p:txBody>
      </p:sp>
    </p:spTree>
    <p:extLst>
      <p:ext uri="{BB962C8B-B14F-4D97-AF65-F5344CB8AC3E}">
        <p14:creationId xmlns:p14="http://schemas.microsoft.com/office/powerpoint/2010/main" val="243253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wikipedia.org/wiki/%D0%98%D0%BD%D0%B4%D1%83%D1%81%D1%82%D1%80%D0%B8%D1%98%D1%81%D0%BA%D0%B0_%D1%80%D0%B5%D0%B2%D0%BE%D0%BB%D1%83%D1%86%D0%B8%D1%98%D0%B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r.wikipedia.org/wiki/%D0%A8%D0%B5%D0%B3%D1%80%D1%82" TargetMode="External"/><Relationship Id="rId5" Type="http://schemas.openxmlformats.org/officeDocument/2006/relationships/hyperlink" Target="http://sr.wikipedia.org/wiki/%D0%9A%D0%B0%D0%BB%D1%84%D0%B0" TargetMode="External"/><Relationship Id="rId4" Type="http://schemas.openxmlformats.org/officeDocument/2006/relationships/hyperlink" Target="http://sr.wikipedia.org/wiki/%D0%9C%D0%B0%D1%98%D1%81%D1%82%D0%BE%D1%8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r.wikipedia.org/w/index.php?title=%D0%A8%D0%B5%D1%9B%D0%B5%D1%80%D0%BD%D0%B0_%D1%82%D0%B0%D0%B1%D0%BB%D0%B0&amp;action=edit&amp;redlink=1" TargetMode="External"/><Relationship Id="rId3" Type="http://schemas.openxmlformats.org/officeDocument/2006/relationships/hyperlink" Target="http://sr.wikipedia.org/wiki/%D0%91%D0%BE%D0%BC%D0%B1%D0%BE%D0%BD%D0%B0" TargetMode="External"/><Relationship Id="rId7" Type="http://schemas.openxmlformats.org/officeDocument/2006/relationships/hyperlink" Target="http://sr.wikipedia.org/w/index.php?title=%D0%A2%D0%B5%D0%B7%D0%B3%D0%B0&amp;action=edit&amp;redlink=1" TargetMode="External"/><Relationship Id="rId2" Type="http://schemas.openxmlformats.org/officeDocument/2006/relationships/hyperlink" Target="http://sr.wikipedia.org/wiki/%D0%97%D0%B0%D0%BD%D0%B0%D1%82" TargetMode="External"/><Relationship Id="rId1" Type="http://schemas.openxmlformats.org/officeDocument/2006/relationships/slideLayout" Target="../slideLayouts/slideLayout2.xml"/><Relationship Id="rId6" Type="http://schemas.openxmlformats.org/officeDocument/2006/relationships/hyperlink" Target="http://sr.wikipedia.org/wiki/%D0%A1%D0%B0%D0%B1%D0%BE%D1%80" TargetMode="External"/><Relationship Id="rId5" Type="http://schemas.openxmlformats.org/officeDocument/2006/relationships/hyperlink" Target="http://sr.wikipedia.org/wiki/%D0%92%D0%B0%D1%88%D0%B0%D1%80" TargetMode="External"/><Relationship Id="rId10" Type="http://schemas.openxmlformats.org/officeDocument/2006/relationships/hyperlink" Target="http://sr.wikipedia.org/wiki/Karamela" TargetMode="External"/><Relationship Id="rId4" Type="http://schemas.openxmlformats.org/officeDocument/2006/relationships/hyperlink" Target="http://sr.wikipedia.org/wiki/%D0%9F%D0%B8%D1%98%D0%B0%D1%87%D0%BD%D0%B8_%D0%B4%D0%B0%D0%BD" TargetMode="External"/><Relationship Id="rId9" Type="http://schemas.openxmlformats.org/officeDocument/2006/relationships/hyperlink" Target="http://sr.wikipedia.org/wiki/%D0%A0%D0%B0%D1%82%D0%BB%D1%83%D0%B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r.wikipedia.org/wiki/%D0%91%D1%80%D0%BE%D0%BD%D0%B7%D0%B0" TargetMode="External"/><Relationship Id="rId3" Type="http://schemas.openxmlformats.org/officeDocument/2006/relationships/hyperlink" Target="http://sr.wikipedia.org/w/index.php?title=%D0%9A%D0%BE%D0%B2%D0%B0%D0%BD%D0%BE_%D0%B3%D0%B2%D0%BE%D0%B6%D1%92%D0%B5&amp;action=edit&amp;redlink=1" TargetMode="External"/><Relationship Id="rId7" Type="http://schemas.openxmlformats.org/officeDocument/2006/relationships/hyperlink" Target="http://sr.wikipedia.org/wiki/%D0%9A%D0%B0%D0%BB%D0%B0%D1%98" TargetMode="External"/><Relationship Id="rId2" Type="http://schemas.openxmlformats.org/officeDocument/2006/relationships/hyperlink" Target="http://sr.wikipedia.org/wiki/%D0%A1%D1%82%D0%B0%D1%80%D0%B8_%D0%B7%D0%B0%D0%BD%D0%B0%D1%82%D0%B8" TargetMode="External"/><Relationship Id="rId1" Type="http://schemas.openxmlformats.org/officeDocument/2006/relationships/slideLayout" Target="../slideLayouts/slideLayout2.xml"/><Relationship Id="rId6" Type="http://schemas.openxmlformats.org/officeDocument/2006/relationships/hyperlink" Target="http://sr.wikipedia.org/wiki/Alat" TargetMode="External"/><Relationship Id="rId5" Type="http://schemas.openxmlformats.org/officeDocument/2006/relationships/hyperlink" Target="http://sr.wikipedia.org/wiki/%D0%9E%D1%80%D1%83%D0%B6%D1%98%D0%B5" TargetMode="External"/><Relationship Id="rId4" Type="http://schemas.openxmlformats.org/officeDocument/2006/relationships/hyperlink" Target="http://sr.wikipedia.org/wiki/%D0%9D%D0%B0%D0%BC%D0%B5%D1%88%D1%82%D0%B0%D1%98" TargetMode="External"/><Relationship Id="rId9" Type="http://schemas.openxmlformats.org/officeDocument/2006/relationships/hyperlink" Target="http://sr.wikipedia.org/wiki/%D0%91%D0%B0%D0%BA%D0%B0%D1%8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r.wikipedia.org/w/index.php?title=%D0%9F%D0%B0%D0%BF%D0%B0%D0%BA&amp;action=edit&amp;redlink=1" TargetMode="External"/><Relationship Id="rId3" Type="http://schemas.openxmlformats.org/officeDocument/2006/relationships/hyperlink" Target="http://sr.wikipedia.org/wiki/%D0%9A%D0%BE%D1%9A" TargetMode="External"/><Relationship Id="rId7" Type="http://schemas.openxmlformats.org/officeDocument/2006/relationships/hyperlink" Target="http://sr.wikipedia.org/wiki/%D0%9A%D0%BE%D0%BF%D0%B8%D1%82%D0%BE" TargetMode="External"/><Relationship Id="rId2" Type="http://schemas.openxmlformats.org/officeDocument/2006/relationships/hyperlink" Target="http://sr.wikipedia.org/wiki/%D0%A1%D1%82%D0%B0%D1%80%D0%B8_%D0%B7%D0%B0%D0%BD%D0%B0%D1%82%D0%B8" TargetMode="External"/><Relationship Id="rId1" Type="http://schemas.openxmlformats.org/officeDocument/2006/relationships/slideLayout" Target="../slideLayouts/slideLayout2.xml"/><Relationship Id="rId6" Type="http://schemas.openxmlformats.org/officeDocument/2006/relationships/hyperlink" Target="http://sr.wikipedia.org/wiki/%D0%9A%D1%80%D0%B0%D0%B2%D0%B0" TargetMode="External"/><Relationship Id="rId5" Type="http://schemas.openxmlformats.org/officeDocument/2006/relationships/hyperlink" Target="http://sr.wikipedia.org/wiki/%D0%95%D0%BA%D1%81%D0%B5%D1%80" TargetMode="External"/><Relationship Id="rId4" Type="http://schemas.openxmlformats.org/officeDocument/2006/relationships/hyperlink" Target="http://sr.wikipedia.org/wiki/%D0%92%D0%BE" TargetMode="External"/><Relationship Id="rId9" Type="http://schemas.openxmlformats.org/officeDocument/2006/relationships/hyperlink" Target="http://sr.wikipedia.org/wiki/%D0%9A%D0%BE%D0%B2%D0%B0%D1%87"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wikipedia.org/wiki/%D0%95%D0%BB%D0%B5%D0%BA%D1%82%D1%80%D0%B8%D1%87%D0%BD%D0%B0_%D1%81%D1%82%D1%80%D1%83%D1%98%D0%B0" TargetMode="External"/><Relationship Id="rId2" Type="http://schemas.openxmlformats.org/officeDocument/2006/relationships/hyperlink" Target="http://sr.wikipedia.org/wiki/%D0%A1%D0%B2%D0%B5%D1%82%D0%BB%D0%BE%D1%81%D1%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229600" cy="2455872"/>
          </a:xfrm>
        </p:spPr>
        <p:txBody>
          <a:bodyPr>
            <a:noAutofit/>
          </a:bodyPr>
          <a:lstStyle/>
          <a:p>
            <a:r>
              <a:rPr lang="az-Cyrl-AZ" sz="6000" dirty="0" smtClean="0"/>
              <a:t>Стари занати</a:t>
            </a:r>
            <a:r>
              <a:rPr lang="sr-Latn-CS" sz="6000" dirty="0" smtClean="0"/>
              <a:t/>
            </a:r>
            <a:br>
              <a:rPr lang="sr-Latn-CS" sz="6000" dirty="0" smtClean="0"/>
            </a:br>
            <a:endParaRPr lang="sr-Latn-CS" sz="6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809" y="1680763"/>
            <a:ext cx="2372613" cy="189225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0364" y="1643050"/>
            <a:ext cx="2664296" cy="184440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0760" y="1643050"/>
            <a:ext cx="2571768" cy="185738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4282" y="4572008"/>
            <a:ext cx="2466975" cy="164208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28926" y="4572008"/>
            <a:ext cx="2714644" cy="1648894"/>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0760" y="4572008"/>
            <a:ext cx="2539037" cy="1642080"/>
          </a:xfrm>
          <a:prstGeom prst="rect">
            <a:avLst/>
          </a:prstGeom>
        </p:spPr>
      </p:pic>
    </p:spTree>
    <p:extLst>
      <p:ext uri="{BB962C8B-B14F-4D97-AF65-F5344CB8AC3E}">
        <p14:creationId xmlns:p14="http://schemas.microsoft.com/office/powerpoint/2010/main" val="694594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2146250"/>
          </a:xfrm>
        </p:spPr>
        <p:txBody>
          <a:bodyPr>
            <a:normAutofit/>
          </a:bodyPr>
          <a:lstStyle/>
          <a:p>
            <a:r>
              <a:rPr lang="az-Cyrl-AZ" dirty="0" smtClean="0"/>
              <a:t>Телевизија </a:t>
            </a:r>
            <a:r>
              <a:rPr lang="hr-BA" dirty="0"/>
              <a:t/>
            </a:r>
            <a:br>
              <a:rPr lang="hr-BA" dirty="0"/>
            </a:br>
            <a:endParaRPr lang="sr-Latn-CS" dirty="0"/>
          </a:p>
        </p:txBody>
      </p:sp>
      <p:sp>
        <p:nvSpPr>
          <p:cNvPr id="3" name="Content Placeholder 2"/>
          <p:cNvSpPr>
            <a:spLocks noGrp="1"/>
          </p:cNvSpPr>
          <p:nvPr>
            <p:ph idx="1"/>
          </p:nvPr>
        </p:nvSpPr>
        <p:spPr/>
        <p:txBody>
          <a:bodyPr>
            <a:normAutofit fontScale="85000" lnSpcReduction="20000"/>
          </a:bodyPr>
          <a:lstStyle/>
          <a:p>
            <a:r>
              <a:rPr lang="ru-RU" dirty="0" smtClean="0"/>
              <a:t>Телевизија (од грчке речи теле - Далеко сам латинског глагола видео, видере - видети, гледати, у буквалном Преводу: »гледање на даљину«, »даљинско гледање«). Телекомуникацијски систем је за емитовање и примање покретних слика и звука са великих даљина [1] Овај појам се односи на све аспекте телевизијског програма итрансмисије, такодје. Телевизија је Електронски систем користећи кога оптичку слику и звук претварамо уелектронске сигнале, који се преносе до пријемника, где се претварају у оптичку слику и звук.</a:t>
            </a:r>
            <a:endParaRPr lang="sr-Latn-CS" dirty="0"/>
          </a:p>
        </p:txBody>
      </p:sp>
    </p:spTree>
    <p:extLst>
      <p:ext uri="{BB962C8B-B14F-4D97-AF65-F5344CB8AC3E}">
        <p14:creationId xmlns:p14="http://schemas.microsoft.com/office/powerpoint/2010/main" val="511659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2000166"/>
            <a:ext cx="5976664" cy="3046988"/>
          </a:xfrm>
          <a:prstGeom prst="rect">
            <a:avLst/>
          </a:prstGeom>
          <a:noFill/>
        </p:spPr>
        <p:txBody>
          <a:bodyPr wrap="square" rtlCol="0">
            <a:spAutoFit/>
          </a:bodyPr>
          <a:lstStyle/>
          <a:p>
            <a:r>
              <a:rPr lang="x-none" sz="2400" dirty="0" smtClean="0"/>
              <a:t>Презентацију саставили ученици </a:t>
            </a:r>
            <a:r>
              <a:rPr lang="en-US" sz="2400" dirty="0" smtClean="0"/>
              <a:t>IV</a:t>
            </a:r>
            <a:r>
              <a:rPr lang="x-none" sz="2400" dirty="0" smtClean="0"/>
              <a:t>- 3: </a:t>
            </a:r>
          </a:p>
          <a:p>
            <a:endParaRPr lang="x-none" sz="2400" dirty="0" smtClean="0"/>
          </a:p>
          <a:p>
            <a:pPr indent="1654175"/>
            <a:r>
              <a:rPr lang="sr-Cyrl-RS" sz="2400" dirty="0" smtClean="0"/>
              <a:t>Филип Балог</a:t>
            </a:r>
          </a:p>
          <a:p>
            <a:pPr indent="1654175"/>
            <a:r>
              <a:rPr lang="sr-Cyrl-RS" sz="2400" dirty="0" smtClean="0"/>
              <a:t>Маја Игнац</a:t>
            </a:r>
          </a:p>
          <a:p>
            <a:pPr indent="1654175"/>
            <a:r>
              <a:rPr lang="x-none" sz="2400" smtClean="0"/>
              <a:t>Јелена </a:t>
            </a:r>
            <a:r>
              <a:rPr lang="x-none" sz="2400" smtClean="0"/>
              <a:t>Лабус</a:t>
            </a:r>
            <a:endParaRPr lang="en-US" sz="2400" dirty="0" smtClean="0"/>
          </a:p>
          <a:p>
            <a:pPr indent="1654175"/>
            <a:r>
              <a:rPr lang="sr-Cyrl-RS" sz="2400" dirty="0" smtClean="0"/>
              <a:t>Милица </a:t>
            </a:r>
            <a:r>
              <a:rPr lang="en-US" sz="2400" dirty="0" smtClean="0"/>
              <a:t>K</a:t>
            </a:r>
            <a:r>
              <a:rPr lang="sr-Cyrl-RS" sz="2400" dirty="0" smtClean="0"/>
              <a:t>осановић</a:t>
            </a:r>
          </a:p>
          <a:p>
            <a:pPr indent="1654175"/>
            <a:r>
              <a:rPr lang="sr-Cyrl-RS" sz="2400" dirty="0" smtClean="0"/>
              <a:t>Дамир Зекушић</a:t>
            </a:r>
            <a:endParaRPr lang="x-none" sz="2400" dirty="0" smtClean="0"/>
          </a:p>
          <a:p>
            <a:pPr indent="1654175"/>
            <a:endParaRPr lang="en-US" sz="2400" dirty="0"/>
          </a:p>
        </p:txBody>
      </p:sp>
    </p:spTree>
    <p:extLst>
      <p:ext uri="{BB962C8B-B14F-4D97-AF65-F5344CB8AC3E}">
        <p14:creationId xmlns:p14="http://schemas.microsoft.com/office/powerpoint/2010/main" val="1157898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59432"/>
            <a:ext cx="7772400" cy="3846289"/>
          </a:xfrm>
        </p:spPr>
        <p:txBody>
          <a:bodyPr/>
          <a:lstStyle/>
          <a:p>
            <a:r>
              <a:rPr lang="az-Cyrl-AZ" dirty="0"/>
              <a:t>Стари занати</a:t>
            </a:r>
            <a:br>
              <a:rPr lang="az-Cyrl-AZ" dirty="0"/>
            </a:br>
            <a:endParaRPr lang="sr-Latn-CS" dirty="0"/>
          </a:p>
        </p:txBody>
      </p:sp>
      <p:sp>
        <p:nvSpPr>
          <p:cNvPr id="3" name="Subtitle 2"/>
          <p:cNvSpPr>
            <a:spLocks noGrp="1"/>
          </p:cNvSpPr>
          <p:nvPr>
            <p:ph type="subTitle" idx="1"/>
          </p:nvPr>
        </p:nvSpPr>
        <p:spPr>
          <a:xfrm>
            <a:off x="1619672" y="1916832"/>
            <a:ext cx="6400800" cy="3744416"/>
          </a:xfrm>
        </p:spPr>
        <p:txBody>
          <a:bodyPr>
            <a:noAutofit/>
          </a:bodyPr>
          <a:lstStyle/>
          <a:p>
            <a:r>
              <a:rPr lang="ru-RU" sz="2400" b="1" dirty="0">
                <a:solidFill>
                  <a:schemeClr val="tx1"/>
                </a:solidFill>
                <a:latin typeface="+mj-lt"/>
              </a:rPr>
              <a:t>Стари занати су пре стотинак година били извор прихода и могућност снабдевања становништва неопходним потрепштинама. Многи од њих су изчезли пред </a:t>
            </a:r>
            <a:r>
              <a:rPr lang="ru-RU" sz="2400" b="1" dirty="0">
                <a:solidFill>
                  <a:schemeClr val="tx1"/>
                </a:solidFill>
                <a:latin typeface="+mj-lt"/>
                <a:hlinkClick r:id="rId3" tooltip="Индустријска револуција"/>
              </a:rPr>
              <a:t>индустријском револуцијом</a:t>
            </a:r>
            <a:r>
              <a:rPr lang="ru-RU" sz="2400" b="1" dirty="0">
                <a:solidFill>
                  <a:schemeClr val="tx1"/>
                </a:solidFill>
                <a:latin typeface="+mj-lt"/>
              </a:rPr>
              <a:t>. Занатска производња се реализовала у занатским радњама а посао су водили </a:t>
            </a:r>
            <a:r>
              <a:rPr lang="ru-RU" sz="2400" b="1" dirty="0">
                <a:solidFill>
                  <a:schemeClr val="tx1"/>
                </a:solidFill>
                <a:latin typeface="+mj-lt"/>
                <a:hlinkClick r:id="rId4" tooltip="Мајстор"/>
              </a:rPr>
              <a:t>мајстори</a:t>
            </a:r>
            <a:r>
              <a:rPr lang="ru-RU" sz="2400" b="1" dirty="0">
                <a:solidFill>
                  <a:schemeClr val="tx1"/>
                </a:solidFill>
                <a:latin typeface="+mj-lt"/>
              </a:rPr>
              <a:t>. Они су за своје помоћнике имали </a:t>
            </a:r>
            <a:r>
              <a:rPr lang="ru-RU" sz="2400" b="1" dirty="0">
                <a:solidFill>
                  <a:schemeClr val="tx1"/>
                </a:solidFill>
                <a:latin typeface="+mj-lt"/>
                <a:hlinkClick r:id="rId5" tooltip="Калфа"/>
              </a:rPr>
              <a:t>калфе</a:t>
            </a:r>
            <a:r>
              <a:rPr lang="ru-RU" sz="2400" b="1" dirty="0">
                <a:solidFill>
                  <a:schemeClr val="tx1"/>
                </a:solidFill>
                <a:latin typeface="+mj-lt"/>
              </a:rPr>
              <a:t> и </a:t>
            </a:r>
            <a:r>
              <a:rPr lang="ru-RU" sz="2400" b="1" dirty="0">
                <a:solidFill>
                  <a:schemeClr val="tx1"/>
                </a:solidFill>
                <a:latin typeface="+mj-lt"/>
                <a:hlinkClick r:id="rId6" tooltip="Шегрт"/>
              </a:rPr>
              <a:t>шегрте</a:t>
            </a:r>
            <a:r>
              <a:rPr lang="ru-RU" sz="2400" b="1" dirty="0">
                <a:solidFill>
                  <a:schemeClr val="tx1"/>
                </a:solidFill>
                <a:latin typeface="+mj-lt"/>
              </a:rPr>
              <a:t>. Занат се учио годинама. Многи називи су им остали из турског доба, нарочито они који у свом називу имају слово „џ“.</a:t>
            </a:r>
            <a:endParaRPr lang="sr-Latn-CS" sz="2400" b="1" dirty="0">
              <a:solidFill>
                <a:schemeClr val="tx1"/>
              </a:solidFill>
              <a:latin typeface="+mj-lt"/>
            </a:endParaRPr>
          </a:p>
        </p:txBody>
      </p:sp>
    </p:spTree>
    <p:extLst>
      <p:ext uri="{BB962C8B-B14F-4D97-AF65-F5344CB8AC3E}">
        <p14:creationId xmlns:p14="http://schemas.microsoft.com/office/powerpoint/2010/main" val="1798201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64904"/>
          </a:xfrm>
        </p:spPr>
        <p:txBody>
          <a:bodyPr>
            <a:normAutofit/>
          </a:bodyPr>
          <a:lstStyle/>
          <a:p>
            <a:r>
              <a:rPr lang="sr-Latn-CS" dirty="0"/>
              <a:t>Бомбонџија</a:t>
            </a:r>
            <a:br>
              <a:rPr lang="sr-Latn-CS" dirty="0"/>
            </a:br>
            <a:endParaRPr lang="sr-Latn-CS" dirty="0"/>
          </a:p>
        </p:txBody>
      </p:sp>
      <p:sp>
        <p:nvSpPr>
          <p:cNvPr id="3" name="Content Placeholder 2"/>
          <p:cNvSpPr>
            <a:spLocks noGrp="1"/>
          </p:cNvSpPr>
          <p:nvPr>
            <p:ph idx="1"/>
          </p:nvPr>
        </p:nvSpPr>
        <p:spPr/>
        <p:txBody>
          <a:bodyPr>
            <a:normAutofit fontScale="92500" lnSpcReduction="10000"/>
          </a:bodyPr>
          <a:lstStyle/>
          <a:p>
            <a:r>
              <a:rPr lang="ru-RU" sz="2400" b="1" dirty="0"/>
              <a:t>Бомбонџија</a:t>
            </a:r>
            <a:r>
              <a:rPr lang="ru-RU" sz="2400" dirty="0"/>
              <a:t> је </a:t>
            </a:r>
            <a:r>
              <a:rPr lang="ru-RU" sz="2400" dirty="0">
                <a:hlinkClick r:id="rId2" tooltip="Занат"/>
              </a:rPr>
              <a:t>занатлија</a:t>
            </a:r>
            <a:r>
              <a:rPr lang="ru-RU" sz="2400" dirty="0"/>
              <a:t> из групе старих </a:t>
            </a:r>
            <a:r>
              <a:rPr lang="ru-RU" sz="2400" dirty="0">
                <a:hlinkClick r:id="rId2" tooltip="Занат"/>
              </a:rPr>
              <a:t>заната</a:t>
            </a:r>
            <a:r>
              <a:rPr lang="ru-RU" sz="2400" dirty="0"/>
              <a:t> који производи (прави) и продаје претежно </a:t>
            </a:r>
            <a:r>
              <a:rPr lang="ru-RU" sz="2400" dirty="0">
                <a:hlinkClick r:id="rId3" tooltip="Бомбона"/>
              </a:rPr>
              <a:t>бомбоне</a:t>
            </a:r>
            <a:r>
              <a:rPr lang="ru-RU" sz="2400" dirty="0"/>
              <a:t>.</a:t>
            </a:r>
          </a:p>
          <a:p>
            <a:r>
              <a:rPr lang="ru-RU" sz="2400" dirty="0" smtClean="0"/>
              <a:t>Бомбонџије </a:t>
            </a:r>
            <a:r>
              <a:rPr lang="ru-RU" sz="2400" dirty="0"/>
              <a:t>су производиле бомбоне најчешће од шећера са додацима разних боја и екестракта за укус. Карактеристичне су шећерне бомбоне, љуте (зелене)бомбоне, „свилене бомбоне“... Поред тога прављени су од истог материјала и штапићи такозване „луше“ или „лулице“.</a:t>
            </a:r>
          </a:p>
          <a:p>
            <a:r>
              <a:rPr lang="ru-RU" sz="2400" dirty="0"/>
              <a:t>У прошлости је бомбонџија продавао бомбоне у својој радњи званој </a:t>
            </a:r>
            <a:r>
              <a:rPr lang="ru-RU" sz="2400" i="1" dirty="0"/>
              <a:t>Бомбонџијска радња</a:t>
            </a:r>
            <a:r>
              <a:rPr lang="ru-RU" sz="2400" dirty="0"/>
              <a:t>. За време :</a:t>
            </a:r>
            <a:r>
              <a:rPr lang="ru-RU" sz="2400" dirty="0">
                <a:hlinkClick r:id="rId4" tooltip="Пијачни дан"/>
              </a:rPr>
              <a:t>пијачног дана</a:t>
            </a:r>
            <a:r>
              <a:rPr lang="ru-RU" sz="2400" dirty="0"/>
              <a:t>, </a:t>
            </a:r>
            <a:r>
              <a:rPr lang="ru-RU" sz="2400" dirty="0">
                <a:hlinkClick r:id="rId5" tooltip="Вашар"/>
              </a:rPr>
              <a:t>вашара</a:t>
            </a:r>
            <a:r>
              <a:rPr lang="ru-RU" sz="2400" dirty="0"/>
              <a:t> или </a:t>
            </a:r>
            <a:r>
              <a:rPr lang="ru-RU" sz="2400" dirty="0">
                <a:hlinkClick r:id="rId6" tooltip="Сабор"/>
              </a:rPr>
              <a:t>сабора</a:t>
            </a:r>
            <a:r>
              <a:rPr lang="ru-RU" sz="2400" dirty="0"/>
              <a:t>, бомбонџија би излазио из радње и у корпи, на покретној </a:t>
            </a:r>
            <a:r>
              <a:rPr lang="ru-RU" sz="2400" dirty="0">
                <a:hlinkClick r:id="rId7" tooltip="Тезга (страница не постоји)"/>
              </a:rPr>
              <a:t>тезги</a:t>
            </a:r>
            <a:r>
              <a:rPr lang="ru-RU" sz="2400" dirty="0"/>
              <a:t> или на колицима продавао своје производе (у свом месту или у околним местима).</a:t>
            </a:r>
          </a:p>
          <a:p>
            <a:r>
              <a:rPr lang="ru-RU" sz="2400" dirty="0"/>
              <a:t>Поред бомбона бомбонџије су производиле и продавале: </a:t>
            </a:r>
            <a:r>
              <a:rPr lang="ru-RU" sz="2400" dirty="0">
                <a:hlinkClick r:id="rId8" tooltip="Шећерна табла (страница не постоји)"/>
              </a:rPr>
              <a:t>шећерне табле</a:t>
            </a:r>
            <a:r>
              <a:rPr lang="ru-RU" sz="2400" dirty="0"/>
              <a:t>, </a:t>
            </a:r>
            <a:r>
              <a:rPr lang="ru-RU" sz="2400" dirty="0">
                <a:hlinkClick r:id="rId9" tooltip="Ратлук"/>
              </a:rPr>
              <a:t>ратлук</a:t>
            </a:r>
            <a:r>
              <a:rPr lang="ru-RU" sz="2400" dirty="0"/>
              <a:t>, </a:t>
            </a:r>
            <a:r>
              <a:rPr lang="ru-RU" sz="2400" dirty="0">
                <a:hlinkClick r:id="rId10" tooltip="Karamela"/>
              </a:rPr>
              <a:t>карамеле</a:t>
            </a:r>
            <a:r>
              <a:rPr lang="ru-RU" sz="2400" dirty="0"/>
              <a:t> и друге слаткише.</a:t>
            </a:r>
          </a:p>
          <a:p>
            <a:endParaRPr lang="sr-Latn-CS" sz="2200" dirty="0"/>
          </a:p>
        </p:txBody>
      </p:sp>
    </p:spTree>
    <p:extLst>
      <p:ext uri="{BB962C8B-B14F-4D97-AF65-F5344CB8AC3E}">
        <p14:creationId xmlns:p14="http://schemas.microsoft.com/office/powerpoint/2010/main" val="80797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359024"/>
          </a:xfrm>
        </p:spPr>
        <p:txBody>
          <a:bodyPr>
            <a:normAutofit fontScale="90000"/>
          </a:bodyPr>
          <a:lstStyle/>
          <a:p>
            <a:r>
              <a:rPr lang="sr-Latn-CS" dirty="0"/>
              <a:t>Ковач</a:t>
            </a:r>
            <a:br>
              <a:rPr lang="sr-Latn-CS" dirty="0"/>
            </a:br>
            <a:endParaRPr lang="sr-Latn-CS"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ru-RU" b="1" dirty="0"/>
              <a:t>Ковач</a:t>
            </a:r>
            <a:r>
              <a:rPr lang="ru-RU" dirty="0"/>
              <a:t> је </a:t>
            </a:r>
            <a:r>
              <a:rPr lang="ru-RU" dirty="0">
                <a:hlinkClick r:id="rId2" tooltip="Стари занати"/>
              </a:rPr>
              <a:t>занатлија</a:t>
            </a:r>
            <a:r>
              <a:rPr lang="ru-RU" dirty="0"/>
              <a:t> специјализован за обраду гвоздених металних предмета као ‎што су капије од </a:t>
            </a:r>
            <a:r>
              <a:rPr lang="ru-RU" dirty="0">
                <a:hlinkClick r:id="rId3" tooltip="Ковано гвожђе (страница не постоји)"/>
              </a:rPr>
              <a:t>кованог гвожђа</a:t>
            </a:r>
            <a:r>
              <a:rPr lang="ru-RU" dirty="0"/>
              <a:t>, разне решетке, </a:t>
            </a:r>
            <a:r>
              <a:rPr lang="ru-RU" dirty="0">
                <a:hlinkClick r:id="rId4" tooltip="Намештај"/>
              </a:rPr>
              <a:t>намештај</a:t>
            </a:r>
            <a:r>
              <a:rPr lang="ru-RU" dirty="0"/>
              <a:t>, ‎скулптуре, </a:t>
            </a:r>
            <a:r>
              <a:rPr lang="ru-RU" dirty="0">
                <a:hlinkClick r:id="rId5" tooltip="Оружје"/>
              </a:rPr>
              <a:t>оружје</a:t>
            </a:r>
            <a:r>
              <a:rPr lang="ru-RU" dirty="0"/>
              <a:t>, украсни и сакрални предмети, кухињски прибор и </a:t>
            </a:r>
            <a:r>
              <a:rPr lang="ru-RU" dirty="0">
                <a:hlinkClick r:id="rId6" tooltip="Alat"/>
              </a:rPr>
              <a:t>алат</a:t>
            </a:r>
            <a:r>
              <a:rPr lang="ru-RU" dirty="0"/>
              <a:t>. ‎Уопштено говорећи, ковачи се не баве обрадом метала који нису гвожђе, као што ‎су </a:t>
            </a:r>
            <a:r>
              <a:rPr lang="ru-RU" dirty="0">
                <a:hlinkClick r:id="rId7" tooltip="Калај"/>
              </a:rPr>
              <a:t>калај</a:t>
            </a:r>
            <a:r>
              <a:rPr lang="ru-RU" dirty="0"/>
              <a:t>, </a:t>
            </a:r>
            <a:r>
              <a:rPr lang="ru-RU" dirty="0">
                <a:hlinkClick r:id="rId8" tooltip="Бронза"/>
              </a:rPr>
              <a:t>бронза</a:t>
            </a:r>
            <a:r>
              <a:rPr lang="ru-RU" dirty="0"/>
              <a:t>, </a:t>
            </a:r>
            <a:r>
              <a:rPr lang="ru-RU" dirty="0">
                <a:hlinkClick r:id="rId9" tooltip="Бакар"/>
              </a:rPr>
              <a:t>бакар</a:t>
            </a:r>
            <a:r>
              <a:rPr lang="ru-RU" dirty="0"/>
              <a:t> и слично. Њиховом обрадом се баве само уско ‎специјализоване занатлије. У почетку, ковачи готово да нису правили декоративне ‎предмете (због релативно брзог рђања гвожђа). Проналаском нерђајућег челика то ‎се веома изменило. ‎</a:t>
            </a:r>
            <a:endParaRPr lang="sr-Latn-CS" dirty="0"/>
          </a:p>
        </p:txBody>
      </p:sp>
    </p:spTree>
    <p:extLst>
      <p:ext uri="{BB962C8B-B14F-4D97-AF65-F5344CB8AC3E}">
        <p14:creationId xmlns:p14="http://schemas.microsoft.com/office/powerpoint/2010/main" val="350716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930226"/>
          </a:xfrm>
        </p:spPr>
        <p:txBody>
          <a:bodyPr>
            <a:normAutofit/>
          </a:bodyPr>
          <a:lstStyle/>
          <a:p>
            <a:r>
              <a:rPr lang="sr-Latn-CS" dirty="0"/>
              <a:t>Обућарство</a:t>
            </a:r>
            <a:br>
              <a:rPr lang="sr-Latn-CS" dirty="0"/>
            </a:br>
            <a:endParaRPr lang="sr-Latn-CS" dirty="0"/>
          </a:p>
        </p:txBody>
      </p:sp>
      <p:sp>
        <p:nvSpPr>
          <p:cNvPr id="3" name="Content Placeholder 2"/>
          <p:cNvSpPr>
            <a:spLocks noGrp="1"/>
          </p:cNvSpPr>
          <p:nvPr>
            <p:ph idx="1"/>
          </p:nvPr>
        </p:nvSpPr>
        <p:spPr>
          <a:xfrm>
            <a:off x="428596" y="1285860"/>
            <a:ext cx="8229600" cy="5069160"/>
          </a:xfrm>
        </p:spPr>
        <p:txBody>
          <a:bodyPr>
            <a:noAutofit/>
          </a:bodyPr>
          <a:lstStyle/>
          <a:p>
            <a:r>
              <a:rPr lang="ru-RU" sz="1800" dirty="0" smtClean="0"/>
              <a:t>Обућарство је занат прављења и поправке обуће. Обућар је особа која се бави обућарством. Постоје две врсте обућара: "Крпе" и "Газде".</a:t>
            </a:r>
          </a:p>
          <a:p>
            <a:endParaRPr lang="ru-RU" sz="1800" dirty="0" smtClean="0"/>
          </a:p>
          <a:p>
            <a:r>
              <a:rPr lang="ru-RU" sz="1800" dirty="0" smtClean="0"/>
              <a:t>"Крпе" су се бавиле поправкама ципела. Седели су на троношцу сам испред себе имали низак Сточић. Испод сточића је била посуда са водом, где су пре започнете поправке, на мах квасили Ђон Да се ​​не би дизала прашина док ПО ђону ударају чекићем. Постоји посебан алат обућарски - Козлић, метално помагало на које се ставља Ципела док се у њу нпр. закивају ексери.</a:t>
            </a:r>
          </a:p>
          <a:p>
            <a:endParaRPr lang="ru-RU" sz="1800" dirty="0" smtClean="0"/>
          </a:p>
          <a:p>
            <a:r>
              <a:rPr lang="ru-RU" sz="1800" dirty="0" smtClean="0"/>
              <a:t>"Газде" Они су комуницирали са муштеријом, која имала дубљи џеп, чим је куповала у главној улици. Газди је био посао да забављајући муштерију, са муштеријом из неког модног магазина одаберу модел И узму Меру, стопала. Онда би се на основу величине стопала купчевог одабрао Дрвени калуп, око кога би се радила ципела. Сталне муштерије су имале "свој" калуп, на калуп, се по потреби додавале лепљењем и додавањем аномалије стопала купца, на пример чукљеви. Ципелу Је Обицно Радио неки мајстор у задњем делу радње или још чешће у свом стану. Тај илегални рад у сопственом стану се звао "рад на сиц" јер Радник није био пријављен и на њега Газда није имао издатке за порез, осигурање и сл.</a:t>
            </a:r>
            <a:endParaRPr lang="sr-Latn-CS" sz="1800" dirty="0"/>
          </a:p>
        </p:txBody>
      </p:sp>
    </p:spTree>
    <p:extLst>
      <p:ext uri="{BB962C8B-B14F-4D97-AF65-F5344CB8AC3E}">
        <p14:creationId xmlns:p14="http://schemas.microsoft.com/office/powerpoint/2010/main" val="2871895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rmAutofit/>
          </a:bodyPr>
          <a:lstStyle/>
          <a:p>
            <a:r>
              <a:rPr lang="sr-Latn-CS" dirty="0"/>
              <a:t>Поткивач</a:t>
            </a:r>
            <a:br>
              <a:rPr lang="sr-Latn-CS" dirty="0"/>
            </a:br>
            <a:endParaRPr lang="sr-Latn-CS" dirty="0"/>
          </a:p>
        </p:txBody>
      </p:sp>
      <p:sp>
        <p:nvSpPr>
          <p:cNvPr id="3" name="Content Placeholder 2"/>
          <p:cNvSpPr>
            <a:spLocks noGrp="1"/>
          </p:cNvSpPr>
          <p:nvPr>
            <p:ph idx="1"/>
          </p:nvPr>
        </p:nvSpPr>
        <p:spPr/>
        <p:txBody>
          <a:bodyPr>
            <a:normAutofit fontScale="77500" lnSpcReduction="20000"/>
          </a:bodyPr>
          <a:lstStyle/>
          <a:p>
            <a:r>
              <a:rPr lang="ru-RU" b="1" dirty="0"/>
              <a:t>Поткивач</a:t>
            </a:r>
            <a:r>
              <a:rPr lang="ru-RU" dirty="0"/>
              <a:t> је </a:t>
            </a:r>
            <a:r>
              <a:rPr lang="ru-RU" dirty="0">
                <a:hlinkClick r:id="rId2" tooltip="Стари занати"/>
              </a:rPr>
              <a:t>занатлија</a:t>
            </a:r>
            <a:r>
              <a:rPr lang="ru-RU" dirty="0"/>
              <a:t> специјализован за поткивање </a:t>
            </a:r>
            <a:r>
              <a:rPr lang="ru-RU" dirty="0">
                <a:hlinkClick r:id="rId3" tooltip="Коњ"/>
              </a:rPr>
              <a:t>коња</a:t>
            </a:r>
            <a:r>
              <a:rPr lang="ru-RU" dirty="0"/>
              <a:t> и </a:t>
            </a:r>
            <a:r>
              <a:rPr lang="ru-RU" dirty="0">
                <a:hlinkClick r:id="rId4" tooltip="Во"/>
              </a:rPr>
              <a:t>волова</a:t>
            </a:r>
            <a:r>
              <a:rPr lang="ru-RU" dirty="0"/>
              <a:t>. Потковица се помоћу </a:t>
            </a:r>
            <a:r>
              <a:rPr lang="ru-RU" dirty="0">
                <a:hlinkClick r:id="rId5" tooltip="Ексер"/>
              </a:rPr>
              <a:t>ексера</a:t>
            </a:r>
            <a:r>
              <a:rPr lang="ru-RU" dirty="0"/>
              <a:t> причврсти коњу (кобили) за копита или волу (</a:t>
            </a:r>
            <a:r>
              <a:rPr lang="ru-RU" dirty="0">
                <a:hlinkClick r:id="rId6" tooltip="Крава"/>
              </a:rPr>
              <a:t>крави</a:t>
            </a:r>
            <a:r>
              <a:rPr lang="ru-RU" dirty="0"/>
              <a:t>) за папке. Потковице за коње и волове нису исте пошто се и само копито и папак разликују. При поткивању се мора пазити да се не повреди </a:t>
            </a:r>
            <a:r>
              <a:rPr lang="ru-RU" dirty="0">
                <a:hlinkClick r:id="rId7" tooltip="Копито"/>
              </a:rPr>
              <a:t>копито</a:t>
            </a:r>
            <a:r>
              <a:rPr lang="ru-RU" dirty="0"/>
              <a:t>/</a:t>
            </a:r>
            <a:r>
              <a:rPr lang="ru-RU" dirty="0">
                <a:hlinkClick r:id="rId8" tooltip="Папак (страница не постоји)"/>
              </a:rPr>
              <a:t>папак</a:t>
            </a:r>
            <a:r>
              <a:rPr lang="ru-RU" dirty="0"/>
              <a:t> при самом закивању ексера. Такође је важно да закуцани ексери касније не повреде животињу ("не жуља"). Ово је и опасан и напоран посао јер се ради на крупним животињама које понекад могу да буду веома немирне па могу да повреде поткивача. Ово занимање је раније било веома распрострањено. Данас овај посао обављају и </a:t>
            </a:r>
            <a:r>
              <a:rPr lang="ru-RU" dirty="0">
                <a:hlinkClick r:id="rId9" tooltip="Ковач"/>
              </a:rPr>
              <a:t>ковачи</a:t>
            </a:r>
            <a:r>
              <a:rPr lang="ru-RU" dirty="0"/>
              <a:t> као део свог посла (заната).</a:t>
            </a:r>
            <a:endParaRPr lang="sr-Latn-CS" dirty="0"/>
          </a:p>
        </p:txBody>
      </p:sp>
    </p:spTree>
    <p:extLst>
      <p:ext uri="{BB962C8B-B14F-4D97-AF65-F5344CB8AC3E}">
        <p14:creationId xmlns:p14="http://schemas.microsoft.com/office/powerpoint/2010/main" val="632600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27784"/>
            <a:ext cx="8229600" cy="10009112"/>
          </a:xfrm>
        </p:spPr>
        <p:txBody>
          <a:bodyPr>
            <a:normAutofit/>
          </a:bodyPr>
          <a:lstStyle/>
          <a:p>
            <a:r>
              <a:rPr lang="sr-Latn-CS" dirty="0" smtClean="0"/>
              <a:t/>
            </a:r>
            <a:br>
              <a:rPr lang="sr-Latn-CS" dirty="0" smtClean="0"/>
            </a:br>
            <a:endParaRPr lang="sr-Latn-C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64380" y="1571612"/>
            <a:ext cx="2631427" cy="2392206"/>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1748" y="4572008"/>
            <a:ext cx="2740171" cy="202534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7884" y="1428736"/>
            <a:ext cx="1262683" cy="214656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34076" y="4500570"/>
            <a:ext cx="1863678" cy="2258447"/>
          </a:xfrm>
          <a:prstGeom prst="rect">
            <a:avLst/>
          </a:prstGeom>
        </p:spPr>
      </p:pic>
      <p:sp>
        <p:nvSpPr>
          <p:cNvPr id="8" name="Okvir za tekst 7"/>
          <p:cNvSpPr txBox="1"/>
          <p:nvPr/>
        </p:nvSpPr>
        <p:spPr>
          <a:xfrm>
            <a:off x="1142976" y="285728"/>
            <a:ext cx="6072230" cy="584775"/>
          </a:xfrm>
          <a:prstGeom prst="rect">
            <a:avLst/>
          </a:prstGeom>
          <a:noFill/>
        </p:spPr>
        <p:txBody>
          <a:bodyPr wrap="square" rtlCol="0">
            <a:spAutoFit/>
          </a:bodyPr>
          <a:lstStyle/>
          <a:p>
            <a:r>
              <a:rPr lang="en-US" sz="3200" dirty="0" smtClean="0"/>
              <a:t>                       </a:t>
            </a:r>
            <a:r>
              <a:rPr lang="az-Cyrl-AZ" sz="3200" dirty="0" smtClean="0"/>
              <a:t>Разна открића</a:t>
            </a:r>
            <a:endParaRPr lang="en-US" sz="3200" dirty="0"/>
          </a:p>
        </p:txBody>
      </p:sp>
    </p:spTree>
    <p:extLst>
      <p:ext uri="{BB962C8B-B14F-4D97-AF65-F5344CB8AC3E}">
        <p14:creationId xmlns:p14="http://schemas.microsoft.com/office/powerpoint/2010/main" val="368982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2146250"/>
          </a:xfrm>
        </p:spPr>
        <p:txBody>
          <a:bodyPr>
            <a:normAutofit/>
          </a:bodyPr>
          <a:lstStyle/>
          <a:p>
            <a:r>
              <a:rPr lang="az-Cyrl-AZ" dirty="0" smtClean="0"/>
              <a:t>Телефон </a:t>
            </a:r>
            <a:r>
              <a:rPr lang="hr-BA" dirty="0"/>
              <a:t/>
            </a:r>
            <a:br>
              <a:rPr lang="hr-BA" dirty="0"/>
            </a:br>
            <a:endParaRPr lang="sr-Latn-CS" dirty="0"/>
          </a:p>
        </p:txBody>
      </p:sp>
      <p:sp>
        <p:nvSpPr>
          <p:cNvPr id="3" name="Content Placeholder 2"/>
          <p:cNvSpPr>
            <a:spLocks noGrp="1"/>
          </p:cNvSpPr>
          <p:nvPr>
            <p:ph idx="1"/>
          </p:nvPr>
        </p:nvSpPr>
        <p:spPr/>
        <p:txBody>
          <a:bodyPr>
            <a:normAutofit fontScale="70000" lnSpcReduction="20000"/>
          </a:bodyPr>
          <a:lstStyle/>
          <a:p>
            <a:r>
              <a:rPr lang="ru-RU" dirty="0" smtClean="0"/>
              <a:t>Телефон (из грчког: теле што значи "Удаљен" и "фон" што значи звук) је уређај за комуникацију на даљину, који се користи тако што прима и преноси звук (углавном људски глас) са једног места на друго и обратно. Мост телефона ради тако што преноси електрични сигнал преко сложеног система телефонских мрежа који дозвољава комуникацију скоро било ког корисника телефоне са скоро било којим другим.</a:t>
            </a:r>
          </a:p>
          <a:p>
            <a:endParaRPr lang="ru-RU" dirty="0" smtClean="0"/>
          </a:p>
          <a:p>
            <a:r>
              <a:rPr lang="ru-RU" dirty="0" smtClean="0"/>
              <a:t>У најосновнијем облику телефона, звук се претвара у електричне осцилације путем микрофона спојеног У струјни круг. Ове осцилације се преносе електричним проводником раде слушалице, која електричне осцилације претвара Опет у звук.</a:t>
            </a:r>
            <a:endParaRPr lang="sr-Latn-CS" dirty="0"/>
          </a:p>
        </p:txBody>
      </p:sp>
    </p:spTree>
    <p:extLst>
      <p:ext uri="{BB962C8B-B14F-4D97-AF65-F5344CB8AC3E}">
        <p14:creationId xmlns:p14="http://schemas.microsoft.com/office/powerpoint/2010/main" val="54389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rmAutofit/>
          </a:bodyPr>
          <a:lstStyle/>
          <a:p>
            <a:r>
              <a:rPr lang="x-none" smtClean="0"/>
              <a:t>С</a:t>
            </a:r>
            <a:r>
              <a:rPr lang="sr-Latn-CS" smtClean="0"/>
              <a:t>ијалица</a:t>
            </a:r>
            <a:r>
              <a:rPr lang="sr-Latn-CS" dirty="0"/>
              <a:t/>
            </a:r>
            <a:br>
              <a:rPr lang="sr-Latn-CS" dirty="0"/>
            </a:br>
            <a:endParaRPr lang="sr-Latn-CS" dirty="0"/>
          </a:p>
        </p:txBody>
      </p:sp>
      <p:sp>
        <p:nvSpPr>
          <p:cNvPr id="3" name="Content Placeholder 2"/>
          <p:cNvSpPr>
            <a:spLocks noGrp="1"/>
          </p:cNvSpPr>
          <p:nvPr>
            <p:ph idx="1"/>
          </p:nvPr>
        </p:nvSpPr>
        <p:spPr>
          <a:xfrm>
            <a:off x="457200" y="1600200"/>
            <a:ext cx="8229600" cy="4709120"/>
          </a:xfrm>
        </p:spPr>
        <p:txBody>
          <a:bodyPr>
            <a:normAutofit lnSpcReduction="10000"/>
          </a:bodyPr>
          <a:lstStyle/>
          <a:p>
            <a:r>
              <a:rPr lang="az-Cyrl-AZ" dirty="0"/>
              <a:t>Класична електрична </a:t>
            </a:r>
            <a:r>
              <a:rPr lang="az-Cyrl-AZ" b="1" dirty="0"/>
              <a:t>сијалица</a:t>
            </a:r>
            <a:r>
              <a:rPr lang="az-Cyrl-AZ" dirty="0"/>
              <a:t> је вештачки извор </a:t>
            </a:r>
            <a:r>
              <a:rPr lang="az-Cyrl-AZ" dirty="0">
                <a:hlinkClick r:id="rId2" tooltip="Светлост"/>
              </a:rPr>
              <a:t>свјетлости</a:t>
            </a:r>
            <a:r>
              <a:rPr lang="az-Cyrl-AZ" dirty="0"/>
              <a:t> која настане када </a:t>
            </a:r>
            <a:r>
              <a:rPr lang="az-Cyrl-AZ" dirty="0">
                <a:hlinkClick r:id="rId3" tooltip="Електрична струја"/>
              </a:rPr>
              <a:t>електрична струја</a:t>
            </a:r>
            <a:r>
              <a:rPr lang="az-Cyrl-AZ" dirty="0"/>
              <a:t> пролазећи кроз танку (волфрамову) нит загрије нит до усијања, која затим почне да емитује свјетлост. Емисија свјетлости проузрокована је заправо топлотом. Стаклени балон спријечава да метална нит дође у додир са кисеоником из околног ваздуха (чиме би била брзо уништена).</a:t>
            </a:r>
          </a:p>
          <a:p>
            <a:endParaRPr lang="sr-Latn-CS" dirty="0"/>
          </a:p>
        </p:txBody>
      </p:sp>
    </p:spTree>
    <p:extLst>
      <p:ext uri="{BB962C8B-B14F-4D97-AF65-F5344CB8AC3E}">
        <p14:creationId xmlns:p14="http://schemas.microsoft.com/office/powerpoint/2010/main" val="4241903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503</Words>
  <Application>Microsoft Office PowerPoint</Application>
  <PresentationFormat>On-screen Show (4:3)</PresentationFormat>
  <Paragraphs>37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Стари занати </vt:lpstr>
      <vt:lpstr>Стари занати </vt:lpstr>
      <vt:lpstr>Бомбонџија </vt:lpstr>
      <vt:lpstr>Ковач </vt:lpstr>
      <vt:lpstr>Обућарство </vt:lpstr>
      <vt:lpstr>Поткивач </vt:lpstr>
      <vt:lpstr> </vt:lpstr>
      <vt:lpstr>Телефон  </vt:lpstr>
      <vt:lpstr>Сијалица </vt:lpstr>
      <vt:lpstr>Телевизија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Стари занати </dc:title>
  <dc:creator>WinUser</dc:creator>
  <cp:lastModifiedBy>Suzana</cp:lastModifiedBy>
  <cp:revision>22</cp:revision>
  <dcterms:created xsi:type="dcterms:W3CDTF">2015-04-21T14:48:14Z</dcterms:created>
  <dcterms:modified xsi:type="dcterms:W3CDTF">2015-05-06T20:49:36Z</dcterms:modified>
</cp:coreProperties>
</file>