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1FE2B-F89F-4975-9CF3-AE79B24CFE3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93A9CF7-7299-4870-8100-8638C336DF32}">
      <dgm:prSet phldrT="[Text]" custT="1"/>
      <dgm:spPr/>
      <dgm:t>
        <a:bodyPr/>
        <a:lstStyle/>
        <a:p>
          <a:r>
            <a:rPr lang="sr-Cyrl-BA" sz="2400" b="1" dirty="0" smtClean="0"/>
            <a:t>Наш језик је прелеп</a:t>
          </a:r>
          <a:endParaRPr lang="en-US" sz="2400" b="1" dirty="0"/>
        </a:p>
      </dgm:t>
    </dgm:pt>
    <dgm:pt modelId="{31D23C8A-BA55-4542-8E08-006C626065D9}" type="parTrans" cxnId="{E3C9E8DA-E1B6-4CE4-B3A7-55561C2DD94D}">
      <dgm:prSet/>
      <dgm:spPr/>
      <dgm:t>
        <a:bodyPr/>
        <a:lstStyle/>
        <a:p>
          <a:endParaRPr lang="en-US"/>
        </a:p>
      </dgm:t>
    </dgm:pt>
    <dgm:pt modelId="{4BC39971-F2E1-441C-9A6A-93F644C7D846}" type="sibTrans" cxnId="{E3C9E8DA-E1B6-4CE4-B3A7-55561C2DD94D}">
      <dgm:prSet/>
      <dgm:spPr/>
      <dgm:t>
        <a:bodyPr/>
        <a:lstStyle/>
        <a:p>
          <a:endParaRPr lang="en-US"/>
        </a:p>
      </dgm:t>
    </dgm:pt>
    <dgm:pt modelId="{C2C34F49-B3AB-4D02-B79E-AECAC26E346A}">
      <dgm:prSet phldrT="[Text]" custT="1"/>
      <dgm:spPr/>
      <dgm:t>
        <a:bodyPr/>
        <a:lstStyle/>
        <a:p>
          <a:r>
            <a:rPr lang="sr-Cyrl-BA" sz="2400" b="1" dirty="0" smtClean="0"/>
            <a:t>Неке речи не треба да користимо</a:t>
          </a:r>
          <a:endParaRPr lang="en-US" sz="2400" b="1" dirty="0"/>
        </a:p>
      </dgm:t>
    </dgm:pt>
    <dgm:pt modelId="{5AE057A8-A7A0-44DF-A959-ABD274F5FC5F}" type="parTrans" cxnId="{4EF9E5B0-4C72-40F1-AAC3-A3BA794FDB06}">
      <dgm:prSet/>
      <dgm:spPr/>
      <dgm:t>
        <a:bodyPr/>
        <a:lstStyle/>
        <a:p>
          <a:endParaRPr lang="en-US"/>
        </a:p>
      </dgm:t>
    </dgm:pt>
    <dgm:pt modelId="{F180C007-DF83-46E8-AACB-85DD7845AAE9}" type="sibTrans" cxnId="{4EF9E5B0-4C72-40F1-AAC3-A3BA794FDB06}">
      <dgm:prSet/>
      <dgm:spPr/>
      <dgm:t>
        <a:bodyPr/>
        <a:lstStyle/>
        <a:p>
          <a:endParaRPr lang="en-US"/>
        </a:p>
      </dgm:t>
    </dgm:pt>
    <dgm:pt modelId="{2FDA2F2D-1D9B-46D7-B9AE-DB7050301946}">
      <dgm:prSet phldrT="[Text]" custT="1"/>
      <dgm:spPr/>
      <dgm:t>
        <a:bodyPr/>
        <a:lstStyle/>
        <a:p>
          <a:r>
            <a:rPr lang="sr-Cyrl-BA" sz="2400" b="1" dirty="0" smtClean="0"/>
            <a:t>Неке стране речи морамо да користимо</a:t>
          </a:r>
          <a:endParaRPr lang="en-US" sz="2400" b="1" dirty="0"/>
        </a:p>
      </dgm:t>
    </dgm:pt>
    <dgm:pt modelId="{C5F5714B-FAB2-4FAF-BD37-284DB59F3643}" type="parTrans" cxnId="{781983BC-478C-4D47-AD43-A8EE5BD4C584}">
      <dgm:prSet/>
      <dgm:spPr/>
      <dgm:t>
        <a:bodyPr/>
        <a:lstStyle/>
        <a:p>
          <a:endParaRPr lang="en-US"/>
        </a:p>
      </dgm:t>
    </dgm:pt>
    <dgm:pt modelId="{DB61D23F-E825-4DB3-A564-D2A2D6DE2EE2}" type="sibTrans" cxnId="{781983BC-478C-4D47-AD43-A8EE5BD4C584}">
      <dgm:prSet/>
      <dgm:spPr/>
      <dgm:t>
        <a:bodyPr/>
        <a:lstStyle/>
        <a:p>
          <a:endParaRPr lang="en-US"/>
        </a:p>
      </dgm:t>
    </dgm:pt>
    <dgm:pt modelId="{8BAE5C5E-57D2-443B-9889-94B6913B6B99}" type="pres">
      <dgm:prSet presAssocID="{2511FE2B-F89F-4975-9CF3-AE79B24CFE33}" presName="compositeShape" presStyleCnt="0">
        <dgm:presLayoutVars>
          <dgm:dir/>
          <dgm:resizeHandles/>
        </dgm:presLayoutVars>
      </dgm:prSet>
      <dgm:spPr/>
    </dgm:pt>
    <dgm:pt modelId="{598D1481-3352-40B9-A5F0-F96A1CBB916F}" type="pres">
      <dgm:prSet presAssocID="{2511FE2B-F89F-4975-9CF3-AE79B24CFE33}" presName="pyramid" presStyleLbl="node1" presStyleIdx="0" presStyleCnt="1"/>
      <dgm:spPr/>
    </dgm:pt>
    <dgm:pt modelId="{45A5F7ED-BA51-4DE7-A2CD-04CED393D37F}" type="pres">
      <dgm:prSet presAssocID="{2511FE2B-F89F-4975-9CF3-AE79B24CFE33}" presName="theList" presStyleCnt="0"/>
      <dgm:spPr/>
    </dgm:pt>
    <dgm:pt modelId="{5212699D-26D1-4C93-A207-351AF49590D4}" type="pres">
      <dgm:prSet presAssocID="{093A9CF7-7299-4870-8100-8638C336DF32}" presName="aNode" presStyleLbl="fgAcc1" presStyleIdx="0" presStyleCnt="3" custScaleX="172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8194D-2536-40A5-AA3E-4A2745033639}" type="pres">
      <dgm:prSet presAssocID="{093A9CF7-7299-4870-8100-8638C336DF32}" presName="aSpace" presStyleCnt="0"/>
      <dgm:spPr/>
    </dgm:pt>
    <dgm:pt modelId="{D829A887-582C-4790-87F5-DF81619B2575}" type="pres">
      <dgm:prSet presAssocID="{C2C34F49-B3AB-4D02-B79E-AECAC26E346A}" presName="aNode" presStyleLbl="fgAcc1" presStyleIdx="1" presStyleCnt="3" custScaleX="170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FC692-A277-4D29-950F-78E267A8D9C2}" type="pres">
      <dgm:prSet presAssocID="{C2C34F49-B3AB-4D02-B79E-AECAC26E346A}" presName="aSpace" presStyleCnt="0"/>
      <dgm:spPr/>
    </dgm:pt>
    <dgm:pt modelId="{49CE514E-91F6-4E07-92DC-CCFAD01DA64B}" type="pres">
      <dgm:prSet presAssocID="{2FDA2F2D-1D9B-46D7-B9AE-DB7050301946}" presName="aNode" presStyleLbl="fgAcc1" presStyleIdx="2" presStyleCnt="3" custScaleX="170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B22E2-14E8-477C-AD3F-04FD9BC042C9}" type="pres">
      <dgm:prSet presAssocID="{2FDA2F2D-1D9B-46D7-B9AE-DB7050301946}" presName="aSpace" presStyleCnt="0"/>
      <dgm:spPr/>
    </dgm:pt>
  </dgm:ptLst>
  <dgm:cxnLst>
    <dgm:cxn modelId="{4EF9E5B0-4C72-40F1-AAC3-A3BA794FDB06}" srcId="{2511FE2B-F89F-4975-9CF3-AE79B24CFE33}" destId="{C2C34F49-B3AB-4D02-B79E-AECAC26E346A}" srcOrd="1" destOrd="0" parTransId="{5AE057A8-A7A0-44DF-A959-ABD274F5FC5F}" sibTransId="{F180C007-DF83-46E8-AACB-85DD7845AAE9}"/>
    <dgm:cxn modelId="{781983BC-478C-4D47-AD43-A8EE5BD4C584}" srcId="{2511FE2B-F89F-4975-9CF3-AE79B24CFE33}" destId="{2FDA2F2D-1D9B-46D7-B9AE-DB7050301946}" srcOrd="2" destOrd="0" parTransId="{C5F5714B-FAB2-4FAF-BD37-284DB59F3643}" sibTransId="{DB61D23F-E825-4DB3-A564-D2A2D6DE2EE2}"/>
    <dgm:cxn modelId="{E3C9E8DA-E1B6-4CE4-B3A7-55561C2DD94D}" srcId="{2511FE2B-F89F-4975-9CF3-AE79B24CFE33}" destId="{093A9CF7-7299-4870-8100-8638C336DF32}" srcOrd="0" destOrd="0" parTransId="{31D23C8A-BA55-4542-8E08-006C626065D9}" sibTransId="{4BC39971-F2E1-441C-9A6A-93F644C7D846}"/>
    <dgm:cxn modelId="{F564AABF-8648-49F3-B67E-189D42DAFDFF}" type="presOf" srcId="{2511FE2B-F89F-4975-9CF3-AE79B24CFE33}" destId="{8BAE5C5E-57D2-443B-9889-94B6913B6B99}" srcOrd="0" destOrd="0" presId="urn:microsoft.com/office/officeart/2005/8/layout/pyramid2"/>
    <dgm:cxn modelId="{5CA0FDAA-78F4-487D-BA45-87E6676EAA0F}" type="presOf" srcId="{093A9CF7-7299-4870-8100-8638C336DF32}" destId="{5212699D-26D1-4C93-A207-351AF49590D4}" srcOrd="0" destOrd="0" presId="urn:microsoft.com/office/officeart/2005/8/layout/pyramid2"/>
    <dgm:cxn modelId="{320002BD-7929-422E-B0EB-F29455E5FE4B}" type="presOf" srcId="{2FDA2F2D-1D9B-46D7-B9AE-DB7050301946}" destId="{49CE514E-91F6-4E07-92DC-CCFAD01DA64B}" srcOrd="0" destOrd="0" presId="urn:microsoft.com/office/officeart/2005/8/layout/pyramid2"/>
    <dgm:cxn modelId="{408C247E-D4AB-4917-A169-47769EEC72F9}" type="presOf" srcId="{C2C34F49-B3AB-4D02-B79E-AECAC26E346A}" destId="{D829A887-582C-4790-87F5-DF81619B2575}" srcOrd="0" destOrd="0" presId="urn:microsoft.com/office/officeart/2005/8/layout/pyramid2"/>
    <dgm:cxn modelId="{B7B82815-2E77-4DD1-B7DF-F7C56A362871}" type="presParOf" srcId="{8BAE5C5E-57D2-443B-9889-94B6913B6B99}" destId="{598D1481-3352-40B9-A5F0-F96A1CBB916F}" srcOrd="0" destOrd="0" presId="urn:microsoft.com/office/officeart/2005/8/layout/pyramid2"/>
    <dgm:cxn modelId="{04770DE2-286D-4822-82D3-9A45B160C984}" type="presParOf" srcId="{8BAE5C5E-57D2-443B-9889-94B6913B6B99}" destId="{45A5F7ED-BA51-4DE7-A2CD-04CED393D37F}" srcOrd="1" destOrd="0" presId="urn:microsoft.com/office/officeart/2005/8/layout/pyramid2"/>
    <dgm:cxn modelId="{DFC5F659-0C07-471A-A9AE-5C189C279C44}" type="presParOf" srcId="{45A5F7ED-BA51-4DE7-A2CD-04CED393D37F}" destId="{5212699D-26D1-4C93-A207-351AF49590D4}" srcOrd="0" destOrd="0" presId="urn:microsoft.com/office/officeart/2005/8/layout/pyramid2"/>
    <dgm:cxn modelId="{FD58AEFC-D95A-494C-AA0A-895E9100F618}" type="presParOf" srcId="{45A5F7ED-BA51-4DE7-A2CD-04CED393D37F}" destId="{66B8194D-2536-40A5-AA3E-4A2745033639}" srcOrd="1" destOrd="0" presId="urn:microsoft.com/office/officeart/2005/8/layout/pyramid2"/>
    <dgm:cxn modelId="{6E98F0A8-CBB5-480B-A5C0-6FDEB8C7C25E}" type="presParOf" srcId="{45A5F7ED-BA51-4DE7-A2CD-04CED393D37F}" destId="{D829A887-582C-4790-87F5-DF81619B2575}" srcOrd="2" destOrd="0" presId="urn:microsoft.com/office/officeart/2005/8/layout/pyramid2"/>
    <dgm:cxn modelId="{3F12CA7F-52AC-46AF-A1D6-0F627870099C}" type="presParOf" srcId="{45A5F7ED-BA51-4DE7-A2CD-04CED393D37F}" destId="{FD3FC692-A277-4D29-950F-78E267A8D9C2}" srcOrd="3" destOrd="0" presId="urn:microsoft.com/office/officeart/2005/8/layout/pyramid2"/>
    <dgm:cxn modelId="{C53825FA-DEF5-45BC-8B11-186982478031}" type="presParOf" srcId="{45A5F7ED-BA51-4DE7-A2CD-04CED393D37F}" destId="{49CE514E-91F6-4E07-92DC-CCFAD01DA64B}" srcOrd="4" destOrd="0" presId="urn:microsoft.com/office/officeart/2005/8/layout/pyramid2"/>
    <dgm:cxn modelId="{EF76C90E-D068-4723-B5DD-BB31C45F23A2}" type="presParOf" srcId="{45A5F7ED-BA51-4DE7-A2CD-04CED393D37F}" destId="{47DB22E2-14E8-477C-AD3F-04FD9BC042C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D1481-3352-40B9-A5F0-F96A1CBB916F}">
      <dsp:nvSpPr>
        <dsp:cNvPr id="0" name=""/>
        <dsp:cNvSpPr/>
      </dsp:nvSpPr>
      <dsp:spPr>
        <a:xfrm>
          <a:off x="840737" y="0"/>
          <a:ext cx="4229100" cy="42291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2699D-26D1-4C93-A207-351AF49590D4}">
      <dsp:nvSpPr>
        <dsp:cNvPr id="0" name=""/>
        <dsp:cNvSpPr/>
      </dsp:nvSpPr>
      <dsp:spPr>
        <a:xfrm>
          <a:off x="1956428" y="425181"/>
          <a:ext cx="4746633" cy="10011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400" b="1" kern="1200" dirty="0" smtClean="0"/>
            <a:t>Наш језик је прелеп</a:t>
          </a:r>
          <a:endParaRPr lang="en-US" sz="2400" b="1" kern="1200" dirty="0"/>
        </a:p>
      </dsp:txBody>
      <dsp:txXfrm>
        <a:off x="2005298" y="474051"/>
        <a:ext cx="4648893" cy="903367"/>
      </dsp:txXfrm>
    </dsp:sp>
    <dsp:sp modelId="{D829A887-582C-4790-87F5-DF81619B2575}">
      <dsp:nvSpPr>
        <dsp:cNvPr id="0" name=""/>
        <dsp:cNvSpPr/>
      </dsp:nvSpPr>
      <dsp:spPr>
        <a:xfrm>
          <a:off x="1990404" y="1551427"/>
          <a:ext cx="4678680" cy="10011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400" b="1" kern="1200" dirty="0" smtClean="0"/>
            <a:t>Неке речи не треба да користимо</a:t>
          </a:r>
          <a:endParaRPr lang="en-US" sz="2400" b="1" kern="1200" dirty="0"/>
        </a:p>
      </dsp:txBody>
      <dsp:txXfrm>
        <a:off x="2039274" y="1600297"/>
        <a:ext cx="4580940" cy="903367"/>
      </dsp:txXfrm>
    </dsp:sp>
    <dsp:sp modelId="{49CE514E-91F6-4E07-92DC-CCFAD01DA64B}">
      <dsp:nvSpPr>
        <dsp:cNvPr id="0" name=""/>
        <dsp:cNvSpPr/>
      </dsp:nvSpPr>
      <dsp:spPr>
        <a:xfrm>
          <a:off x="1990404" y="2677672"/>
          <a:ext cx="4678680" cy="10011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400" b="1" kern="1200" dirty="0" smtClean="0"/>
            <a:t>Неке стране речи морамо да користимо</a:t>
          </a:r>
          <a:endParaRPr lang="en-US" sz="2400" b="1" kern="1200" dirty="0"/>
        </a:p>
      </dsp:txBody>
      <dsp:txXfrm>
        <a:off x="2039274" y="2726542"/>
        <a:ext cx="4580940" cy="903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CD78F-E6FB-485E-B0DC-2345CFB439DA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053CB-82DC-42CC-9899-7677A7B0E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2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053CB-82DC-42CC-9899-7677A7B0EF8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upa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6" name="Prostoru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7" name="Prostoru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8" name="Prostoru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9" name="Prostoru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0" name="Prostoru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1" name="Prostoru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2" name="Prostoru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3" name="Prostoru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4" name="Prostoru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5" name="Prostoru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6" name="Prostoru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97" name="Rezervirano mjesto slike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hr-HR" dirty="0"/>
          </a:p>
        </p:txBody>
      </p:sp>
      <p:grpSp>
        <p:nvGrpSpPr>
          <p:cNvPr id="3" name="Grupa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u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0" name="Prostoru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1" name="Prostoru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2" name="Prostoru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3" name="Prostoru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4" name="Prostoru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5" name="Prostoru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6" name="Prostoru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7" name="Prostoru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8" name="Prostoru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9" name="Prostoru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0" name="Prostoru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111" name="Rezervirano mjesto slike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hr-HR" dirty="0"/>
          </a:p>
        </p:txBody>
      </p:sp>
      <p:grpSp>
        <p:nvGrpSpPr>
          <p:cNvPr id="4" name="Grupa 11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u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4" name="Prostoru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5" name="Prostoru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6" name="Prostoru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7" name="Prostoru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8" name="Prostoru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9" name="Prostoru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0" name="Prostoru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1" name="Prostoru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2" name="Prostoru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3" name="Prostoru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4" name="Prostoru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125" name="Rezervirano mjesto slike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hr-HR" dirty="0"/>
          </a:p>
        </p:txBody>
      </p:sp>
      <p:sp>
        <p:nvSpPr>
          <p:cNvPr id="126" name="Rezervirano mjesto teksta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Prostoručn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" name="Prostoručn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učn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21" name="Prostoručn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</p:grpSp>
        <p:sp>
          <p:nvSpPr>
            <p:cNvPr id="12" name="Prostoručn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" name="Prostoručn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" name="Prostoručn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" name="Prostoručn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" name="Prostoručn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" name="Prostoručn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" name="Prostoručn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" name="Prostoručn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upa 8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u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" name="Prostoru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" name="Prostoru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" name="Prostoru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" name="Prostoru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" name="Prostoru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" name="Prostoru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" name="Prostoru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" name="Prostoru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" name="Prostoru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0" name="Prostoru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1" name="Prostoru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3" name="Grupa 21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u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" name="Prostoru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" name="Prostoru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6" name="Prostoru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7" name="Prostoru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8" name="Prostoru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9" name="Prostoru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0" name="Prostoru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1" name="Prostoru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" name="Prostoru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" name="Prostoru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4" name="Prostoru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36" name="Rezervirano mjesto slike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hr-HR" dirty="0"/>
          </a:p>
        </p:txBody>
      </p:sp>
      <p:sp>
        <p:nvSpPr>
          <p:cNvPr id="37" name="Rezervirano mjesto slike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hr-HR" dirty="0"/>
          </a:p>
        </p:txBody>
      </p:sp>
      <p:sp>
        <p:nvSpPr>
          <p:cNvPr id="39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Rezervirano mjesto teksta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slike s opis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upa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Prostoru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1" name="Prostoru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2" name="Prostoru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3" name="Prostoru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4" name="Prostoru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5" name="Prostoru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6" name="Prostoru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7" name="Prostoru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8" name="Prostoru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9" name="Prostoru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0" name="Prostoru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1" name="Prostoru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3" name="Grupa 51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u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4" name="Prostoru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5" name="Prostoru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6" name="Prostoru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7" name="Prostoru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8" name="Prostoru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9" name="Prostoru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0" name="Prostoru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1" name="Prostoru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2" name="Prostoru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3" name="Prostoru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4" name="Prostoru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4" name="Grupa 64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Prostoru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7" name="Prostoru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8" name="Prostoru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9" name="Prostoru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0" name="Prostoru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1" name="Prostoru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2" name="Prostoru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3" name="Prostoru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4" name="Prostoru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5" name="Prostoru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6" name="Prostoru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7" name="Prostoru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78" name="Rezervirano mjesto slike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hr-HR" dirty="0"/>
          </a:p>
        </p:txBody>
      </p:sp>
      <p:sp>
        <p:nvSpPr>
          <p:cNvPr id="79" name="Rezervirano mjesto slike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hr-HR" dirty="0"/>
          </a:p>
        </p:txBody>
      </p:sp>
      <p:sp>
        <p:nvSpPr>
          <p:cNvPr id="80" name="Rezervirano mjesto slike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hr-HR" dirty="0"/>
          </a:p>
        </p:txBody>
      </p:sp>
      <p:sp>
        <p:nvSpPr>
          <p:cNvPr id="81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Rezervirano mjesto teksta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Rezervirano mjesto teksta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685800"/>
            <a:ext cx="7467600" cy="2895600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b="1" dirty="0" smtClean="0"/>
              <a:t>РЕЧИ СТРАНОГ ПОРЕКЛА У СРПСКОМ ЈЕЗИКУ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3600" dirty="0" smtClean="0"/>
              <a:t>ТУЂИЦЕ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b="1" dirty="0" smtClean="0"/>
              <a:t>И најзад оно што треба да знамо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98513" y="1752600"/>
          <a:ext cx="75438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287628" y="59436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http://ruzicavukelic.wordpress.com/%D0%BD%D0%B0%D1%81%D1%82%D0%B0%D0%B2%D0%BD%D0%B8-%D0%BC%D0%B0%D1%82%D0%B5%D1%80%D0%B8%D1%98%D0%B0%D0%BB%D0%B8/%D0%BF%D1%80%D0%B8%D0%BC%D0%B5%D1%80%D0%B8-%D0%B4%D0%BE%D0%B1%D1%80%D0%B5-%D0%BF%D1%80%D0%B0%D0%BA%D1%81%D0%B5/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23622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ruzicavukelic.wordpress.com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998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BA" b="1" dirty="0" smtClean="0"/>
              <a:t>РЕЧИ НАРОДНОГ ГОВОРА И РЕЧИ СТРАНОГ ПОРЕКЛА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r-Cyrl-BA" sz="3200" dirty="0" smtClean="0"/>
              <a:t>У свакодневном говору често чујемо речи из народног говора као на пример:</a:t>
            </a:r>
          </a:p>
          <a:p>
            <a:r>
              <a:rPr lang="sr-Cyrl-BA" sz="3200" dirty="0" smtClean="0"/>
              <a:t>Лебац</a:t>
            </a:r>
          </a:p>
          <a:p>
            <a:r>
              <a:rPr lang="sr-Cyrl-BA" sz="3200" dirty="0" smtClean="0"/>
              <a:t>Бре</a:t>
            </a:r>
          </a:p>
          <a:p>
            <a:r>
              <a:rPr lang="sr-Cyrl-BA" sz="3200" dirty="0" smtClean="0"/>
              <a:t>Ајде</a:t>
            </a:r>
          </a:p>
          <a:p>
            <a:r>
              <a:rPr lang="sr-Cyrl-BA" sz="3200" dirty="0" smtClean="0"/>
              <a:t>Вамо....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Тошино писмо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r-Cyrl-BA" dirty="0" smtClean="0"/>
              <a:t>   </a:t>
            </a:r>
            <a:r>
              <a:rPr lang="sr-Cyrl-BA" sz="3200" b="1" dirty="0" smtClean="0"/>
              <a:t>Кад сам био мали, облачили би ми шпилхозне. Ако би падала киша, бабо ми је давао амбрелу, а мати добрано закопчала јаку да не озебем. Чакшире су ми биле скројене од чоје, да кад седнем на скамлију не навучем ладноћу. Носио сам само једну теку и у њу сам записивао задатке из рачуна и српског. Ако нисмо пазили на часу, учитељ нам је делио пацке ил терао у ћошак.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ШТА СЕ ДЕСИЛО СА РЕЧИМА?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98513" y="1752600"/>
          <a:ext cx="75438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370840">
                <a:tc>
                  <a:txBody>
                    <a:bodyPr/>
                    <a:lstStyle/>
                    <a:p>
                      <a:r>
                        <a:rPr lang="sr-Cyrl-BA" b="1" dirty="0" smtClean="0"/>
                        <a:t>НЕКАДА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b="1" dirty="0" smtClean="0"/>
                        <a:t>САДА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BA" b="1" dirty="0" smtClean="0"/>
                        <a:t>ШПИЛХОЗНЕ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b="1" dirty="0" smtClean="0"/>
                        <a:t>ХУЛАХОПКЕ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BA" b="1" dirty="0" smtClean="0"/>
                        <a:t>БАБО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b="1" dirty="0" smtClean="0"/>
                        <a:t>ТАТА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BA" b="1" dirty="0" smtClean="0"/>
                        <a:t>АМБРЕЛА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b="1" dirty="0" smtClean="0"/>
                        <a:t>КИШОБРАН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BA" b="1" dirty="0" smtClean="0"/>
                        <a:t>ЈАКА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b="1" dirty="0" smtClean="0"/>
                        <a:t>ЈАКНА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BA" b="1" dirty="0" smtClean="0"/>
                        <a:t>ДОБРАНО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b="1" dirty="0" smtClean="0"/>
                        <a:t>ДОБРО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BA" b="1" dirty="0" smtClean="0"/>
                        <a:t>ЧАКШИРЕ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b="1" dirty="0" smtClean="0"/>
                        <a:t>ПАНТАЛОНЕ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BA" b="1" dirty="0" smtClean="0"/>
                        <a:t>СКАМЛИЈА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b="1" dirty="0" smtClean="0"/>
                        <a:t>ШКОЛСКА</a:t>
                      </a:r>
                      <a:r>
                        <a:rPr lang="sr-Cyrl-BA" b="1" baseline="0" dirty="0" smtClean="0"/>
                        <a:t> КЛУПА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BA" b="1" dirty="0" smtClean="0"/>
                        <a:t>ТЕКА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b="1" dirty="0" smtClean="0"/>
                        <a:t>СВЕСКА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BA" b="1" dirty="0" smtClean="0"/>
                        <a:t>РАЧУН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b="1" dirty="0" smtClean="0"/>
                        <a:t>МАТЕМАТИКА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b="1" dirty="0" smtClean="0"/>
              <a:t>ШТА СЕ ДЕСИЛО СА РЕЧИМА???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Cyrl-BA" sz="3200" b="1" dirty="0" smtClean="0"/>
              <a:t>НЕКЕ РЕЧИ СТРАНОГ ПОРЕКЛАСУ НЕСТАЛЕ</a:t>
            </a:r>
          </a:p>
          <a:p>
            <a:r>
              <a:rPr lang="sr-Cyrl-BA" sz="3200" b="1" dirty="0" smtClean="0"/>
              <a:t>НЕКЕ РЕЧИ СУ ЗАМЕЊЕНЕ НОВИМ РЕЧИМА</a:t>
            </a:r>
          </a:p>
          <a:p>
            <a:r>
              <a:rPr lang="sr-Cyrl-BA" sz="3200" b="1" dirty="0" smtClean="0"/>
              <a:t>НЕКЕ РЕЧИ ИЗ НАРОДНОГ ГОВОРА СУ НЕСТАЛЕ САСВИМ</a:t>
            </a:r>
          </a:p>
          <a:p>
            <a:r>
              <a:rPr lang="sr-Cyrl-BA" sz="3200" b="1" dirty="0" smtClean="0"/>
              <a:t>НЕКЕ СЕ И ДАНАС КОРИСТЕ</a:t>
            </a:r>
          </a:p>
          <a:p>
            <a:endParaRPr lang="en-US" sz="32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b="1" dirty="0" smtClean="0"/>
              <a:t>ТУРЦИЗМИ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1752600"/>
          <a:ext cx="75438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 smtClean="0"/>
                        <a:t>РЕЧИ КОЈЕ СУ СЕ ОДОМАЋИЛЕ</a:t>
                      </a:r>
                      <a:r>
                        <a:rPr lang="sr-Cyrl-BA" sz="3200" baseline="0" dirty="0" smtClean="0"/>
                        <a:t> 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BA" sz="2800" b="1" dirty="0" smtClean="0"/>
                        <a:t>САРМА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BA" sz="2800" b="1" dirty="0" smtClean="0"/>
                        <a:t>КЕСА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BA" sz="2800" b="1" dirty="0" smtClean="0"/>
                        <a:t>ЏЕП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BA" sz="2800" b="1" dirty="0" smtClean="0"/>
                        <a:t>БУБРЕГ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b="1" dirty="0" smtClean="0"/>
              <a:t>ГЕРМАНИЗМИ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98513" y="1752600"/>
          <a:ext cx="75438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 smtClean="0"/>
                        <a:t>РЕЧИ КОЈЕ СУ СЕ ОДОМАЋИЛЕ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BA" sz="3200" b="1" dirty="0" smtClean="0"/>
                        <a:t>ШТРУДЛА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BA" sz="3200" b="1" dirty="0" smtClean="0"/>
                        <a:t>КНЕДЛА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BA" sz="3200" b="1" dirty="0" smtClean="0"/>
                        <a:t>РАЈФЕШЛУС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BA" sz="3200" b="1" dirty="0" smtClean="0"/>
                        <a:t>ШАЛТЕР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b="1" dirty="0" smtClean="0"/>
              <a:t>АНГЛИКАНИЗМИ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98513" y="1752600"/>
          <a:ext cx="75438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 smtClean="0"/>
                        <a:t>РЕЧИ</a:t>
                      </a:r>
                      <a:r>
                        <a:rPr lang="sr-Cyrl-BA" sz="3200" baseline="0" dirty="0" smtClean="0"/>
                        <a:t> КОЈЕ СУ СЕ ОДОМАЋИЛЕ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BA" sz="3200" b="0" dirty="0" smtClean="0"/>
                        <a:t>СПОРТ</a:t>
                      </a:r>
                      <a:endParaRPr lang="en-US" sz="3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BA" sz="3200" b="0" dirty="0" smtClean="0"/>
                        <a:t>ТЕНК</a:t>
                      </a:r>
                      <a:endParaRPr lang="en-US" sz="3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BA" sz="3200" b="0" dirty="0" smtClean="0"/>
                        <a:t>СКЕНЕР</a:t>
                      </a:r>
                      <a:endParaRPr lang="en-US" sz="3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BA" sz="3200" b="0" dirty="0" smtClean="0"/>
                        <a:t>ВИКЕНД</a:t>
                      </a:r>
                      <a:endParaRPr lang="en-US" sz="3200" b="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b="1" dirty="0" smtClean="0"/>
              <a:t>ГРЕЦИЗМИ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98513" y="1752600"/>
          <a:ext cx="75438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BA" sz="3200" b="1" dirty="0" smtClean="0"/>
                        <a:t>РЕЧИ КОЈЕ</a:t>
                      </a:r>
                      <a:r>
                        <a:rPr lang="sr-Cyrl-BA" sz="3200" b="1" baseline="0" dirty="0" smtClean="0"/>
                        <a:t> СУ СЕ ОДОМАЋИЛЕ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BA" sz="3200" b="1" dirty="0" smtClean="0"/>
                        <a:t>АТМОСФЕРА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BA" sz="3200" b="1" dirty="0" smtClean="0"/>
                        <a:t>АНЂЕО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BA" sz="3200" b="1" dirty="0" smtClean="0"/>
                        <a:t>МАНАСТИР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BA" sz="3200" b="1" dirty="0" smtClean="0"/>
                        <a:t>БИБЛИОТЕКА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40</TotalTime>
  <Words>252</Words>
  <Application>Microsoft Office PowerPoint</Application>
  <PresentationFormat>On-screen Show (4:3)</PresentationFormat>
  <Paragraphs>67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Nature Illustration 16x9</vt:lpstr>
      <vt:lpstr>РЕЧИ СТРАНОГ ПОРЕКЛА У СРПСКОМ ЈЕЗИКУ</vt:lpstr>
      <vt:lpstr>РЕЧИ НАРОДНОГ ГОВОРА И РЕЧИ СТРАНОГ ПОРЕКЛА</vt:lpstr>
      <vt:lpstr>Тошино писмо</vt:lpstr>
      <vt:lpstr>ШТА СЕ ДЕСИЛО СА РЕЧИМА?</vt:lpstr>
      <vt:lpstr>ШТА СЕ ДЕСИЛО СА РЕЧИМА???</vt:lpstr>
      <vt:lpstr>ТУРЦИЗМИ</vt:lpstr>
      <vt:lpstr>ГЕРМАНИЗМИ</vt:lpstr>
      <vt:lpstr>АНГЛИКАНИЗМИ</vt:lpstr>
      <vt:lpstr>ГРЕЦИЗМИ</vt:lpstr>
      <vt:lpstr>И најзад оно што треба да знамо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РЕЧИ СТРАНОГ ПОРЕКЛА У СРПСКОМ ЈЕЗИКУ</dc:title>
  <dc:creator>Ruzica</dc:creator>
  <cp:lastModifiedBy>Suzana</cp:lastModifiedBy>
  <cp:revision>8</cp:revision>
  <dcterms:created xsi:type="dcterms:W3CDTF">2006-08-16T00:00:00Z</dcterms:created>
  <dcterms:modified xsi:type="dcterms:W3CDTF">2014-11-18T13:18:53Z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C88D759F-4989-4606-94CB-258DC2E59147</vt:lpwstr>
  </property>
  <property fmtid="{D5CDD505-2E9C-101B-9397-08002B2CF9AE}" pid="3" name="ArticulatePath">
    <vt:lpwstr>reci stranog porekla u srpskom jeziku</vt:lpwstr>
  </property>
</Properties>
</file>