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18"/>
  </p:notesMasterIdLst>
  <p:sldIdLst>
    <p:sldId id="277" r:id="rId3"/>
    <p:sldId id="301" r:id="rId4"/>
    <p:sldId id="276" r:id="rId5"/>
    <p:sldId id="293" r:id="rId6"/>
    <p:sldId id="297" r:id="rId7"/>
    <p:sldId id="298" r:id="rId8"/>
    <p:sldId id="299" r:id="rId9"/>
    <p:sldId id="292" r:id="rId10"/>
    <p:sldId id="278" r:id="rId11"/>
    <p:sldId id="280" r:id="rId12"/>
    <p:sldId id="294" r:id="rId13"/>
    <p:sldId id="281" r:id="rId14"/>
    <p:sldId id="295" r:id="rId15"/>
    <p:sldId id="296" r:id="rId16"/>
    <p:sldId id="30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D42"/>
    <a:srgbClr val="358F26"/>
    <a:srgbClr val="EBF1D3"/>
    <a:srgbClr val="D0DF99"/>
    <a:srgbClr val="FFCCCC"/>
    <a:srgbClr val="9933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0922" autoAdjust="0"/>
  </p:normalViewPr>
  <p:slideViewPr>
    <p:cSldViewPr>
      <p:cViewPr>
        <p:scale>
          <a:sx n="75" d="100"/>
          <a:sy n="75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0353A2-D373-4686-8773-B524410B4AEB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027FF2-0D33-4458-8F3A-1EC075038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6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C5E443-CE65-4C36-B158-C220029607F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FF044E0-6F52-4DDB-B3DA-8F39CE042589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9383733-DA25-459C-B69B-E624FF134D79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48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9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6429375"/>
            <a:ext cx="1304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/>
            </a:extLst>
          </p:cNvPr>
          <p:cNvSpPr/>
          <p:nvPr userDrawn="1"/>
        </p:nvSpPr>
        <p:spPr>
          <a:xfrm>
            <a:off x="4763" y="6246813"/>
            <a:ext cx="611187" cy="611187"/>
          </a:xfrm>
          <a:prstGeom prst="rect">
            <a:avLst/>
          </a:prstGeom>
          <a:solidFill>
            <a:srgbClr val="78A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aijRfUy2y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4" y="1124744"/>
            <a:ext cx="7199119" cy="5183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ounded Rectangle 12">
            <a:extLst>
              <a:ext uri="{FF2B5EF4-FFF2-40B4-BE49-F238E27FC236}"/>
            </a:extLst>
          </p:cNvPr>
          <p:cNvSpPr/>
          <p:nvPr/>
        </p:nvSpPr>
        <p:spPr bwMode="auto">
          <a:xfrm>
            <a:off x="1033463" y="123825"/>
            <a:ext cx="6570662" cy="8604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Cyrl-RS" sz="4400" b="1" dirty="0">
                <a:solidFill>
                  <a:srgbClr val="78AD42"/>
                </a:solidFill>
              </a:rPr>
              <a:t>Слагалица</a:t>
            </a:r>
            <a:endParaRPr lang="en-US" sz="4400" b="1" dirty="0">
              <a:solidFill>
                <a:srgbClr val="78AD42"/>
              </a:solidFill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7794625" cy="115888"/>
          </a:xfrm>
          <a:prstGeom prst="rect">
            <a:avLst/>
          </a:prstGeom>
          <a:solidFill>
            <a:srgbClr val="78A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4411663" y="1238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https://www.youtube.com/watch?v=maijRfUy2ys</a:t>
            </a:r>
            <a:r>
              <a:rPr lang="en-US" sz="1400" dirty="0"/>
              <a:t> </a:t>
            </a:r>
          </a:p>
          <a:p>
            <a:r>
              <a:rPr lang="en-US" sz="1400" dirty="0"/>
              <a:t>                            </a:t>
            </a:r>
            <a:r>
              <a:rPr lang="sr-Cyrl-RS" sz="1400" dirty="0"/>
              <a:t>Човеково тело, Б. Коцкица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3205163" y="511175"/>
            <a:ext cx="5757862" cy="2998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267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3670300"/>
            <a:ext cx="49815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85725"/>
            <a:ext cx="305435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203575" y="549275"/>
            <a:ext cx="5976938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rgbClr val="8DC63F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По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чему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је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грађа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тела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пса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и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човека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слична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127375" y="2147888"/>
            <a:ext cx="561975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rgbClr val="8DC63F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По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чему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се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грађа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тела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човека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и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пса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разликује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03238" y="347663"/>
            <a:ext cx="8137525" cy="88741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ysDot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sr-Cyrl-RS" altLang="en-US" dirty="0">
                <a:solidFill>
                  <a:srgbClr val="78AD42"/>
                </a:solidFill>
              </a:rPr>
              <a:t>Поређење делова тела</a:t>
            </a:r>
            <a:endParaRPr lang="en-US" altLang="en-US" dirty="0">
              <a:solidFill>
                <a:srgbClr val="78AD42"/>
              </a:solidFill>
            </a:endParaRPr>
          </a:p>
        </p:txBody>
      </p:sp>
      <p:pic>
        <p:nvPicPr>
          <p:cNvPr id="2" name="Picture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2" t="17800" r="19288" b="12201"/>
          <a:stretch/>
        </p:blipFill>
        <p:spPr>
          <a:xfrm>
            <a:off x="769977" y="1484784"/>
            <a:ext cx="7604045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7794625" cy="115888"/>
          </a:xfrm>
          <a:prstGeom prst="rect">
            <a:avLst/>
          </a:prstGeom>
          <a:solidFill>
            <a:srgbClr val="78A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>
            <a:extLst>
              <a:ext uri="{FF2B5EF4-FFF2-40B4-BE49-F238E27FC236}"/>
            </a:extLst>
          </p:cNvPr>
          <p:cNvSpPr/>
          <p:nvPr/>
        </p:nvSpPr>
        <p:spPr>
          <a:xfrm>
            <a:off x="1258888" y="1804988"/>
            <a:ext cx="1719262" cy="708025"/>
          </a:xfrm>
          <a:prstGeom prst="wedgeRectCallout">
            <a:avLst>
              <a:gd name="adj1" fmla="val 87322"/>
              <a:gd name="adj2" fmla="val -56396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x-none" sz="4000" b="1" dirty="0">
                <a:solidFill>
                  <a:schemeClr val="accent6">
                    <a:lumMod val="75000"/>
                  </a:schemeClr>
                </a:solidFill>
              </a:rPr>
              <a:t>чита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ular Callout 13">
            <a:extLst>
              <a:ext uri="{FF2B5EF4-FFF2-40B4-BE49-F238E27FC236}"/>
            </a:extLst>
          </p:cNvPr>
          <p:cNvSpPr/>
          <p:nvPr/>
        </p:nvSpPr>
        <p:spPr>
          <a:xfrm>
            <a:off x="1258888" y="3859213"/>
            <a:ext cx="1719262" cy="708025"/>
          </a:xfrm>
          <a:prstGeom prst="wedgeRectCallout">
            <a:avLst>
              <a:gd name="adj1" fmla="val 73885"/>
              <a:gd name="adj2" fmla="val -4877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x-none" sz="4000" b="1" dirty="0">
                <a:solidFill>
                  <a:schemeClr val="accent6">
                    <a:lumMod val="75000"/>
                  </a:schemeClr>
                </a:solidFill>
              </a:rPr>
              <a:t>пише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ular Callout 15">
            <a:extLst>
              <a:ext uri="{FF2B5EF4-FFF2-40B4-BE49-F238E27FC236}"/>
            </a:extLst>
          </p:cNvPr>
          <p:cNvSpPr/>
          <p:nvPr/>
        </p:nvSpPr>
        <p:spPr>
          <a:xfrm>
            <a:off x="6510338" y="1773238"/>
            <a:ext cx="1873250" cy="720725"/>
          </a:xfrm>
          <a:prstGeom prst="wedgeRectCallout">
            <a:avLst>
              <a:gd name="adj1" fmla="val -100516"/>
              <a:gd name="adj2" fmla="val -4906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x-none" sz="4000" b="1" dirty="0">
                <a:solidFill>
                  <a:schemeClr val="accent6">
                    <a:lumMod val="75000"/>
                  </a:schemeClr>
                </a:solidFill>
              </a:rPr>
              <a:t>говори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7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196975"/>
            <a:ext cx="2524125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ular Callout 16">
            <a:extLst>
              <a:ext uri="{FF2B5EF4-FFF2-40B4-BE49-F238E27FC236}"/>
            </a:extLst>
          </p:cNvPr>
          <p:cNvSpPr/>
          <p:nvPr/>
        </p:nvSpPr>
        <p:spPr>
          <a:xfrm>
            <a:off x="6372225" y="3859213"/>
            <a:ext cx="2690813" cy="708025"/>
          </a:xfrm>
          <a:prstGeom prst="wedgeRectCallout">
            <a:avLst>
              <a:gd name="adj1" fmla="val -78926"/>
              <a:gd name="adj2" fmla="val -6951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x-none" sz="4000" b="1" dirty="0">
                <a:solidFill>
                  <a:schemeClr val="accent6">
                    <a:lumMod val="75000"/>
                  </a:schemeClr>
                </a:solidFill>
              </a:rPr>
              <a:t>размишља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03238" y="139700"/>
            <a:ext cx="8137525" cy="120173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ysDot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sr-Cyrl-RS" altLang="en-US" sz="4000" dirty="0">
                <a:solidFill>
                  <a:srgbClr val="78AD42"/>
                </a:solidFill>
              </a:rPr>
              <a:t>По чему се човек разликује од животиња?</a:t>
            </a:r>
            <a:endParaRPr lang="en-US" altLang="en-US" sz="4000" dirty="0">
              <a:solidFill>
                <a:srgbClr val="78AD42"/>
              </a:solidFill>
            </a:endParaRP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7956550" cy="139700"/>
          </a:xfrm>
          <a:prstGeom prst="rect">
            <a:avLst/>
          </a:prstGeom>
          <a:solidFill>
            <a:srgbClr val="78A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8313" y="412750"/>
            <a:ext cx="7558087" cy="119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Cyrl-RS" altLang="en-US" sz="4000" dirty="0">
                <a:solidFill>
                  <a:srgbClr val="78AD42"/>
                </a:solidFill>
              </a:rPr>
              <a:t>Људи којима недостаје неки део тела или не могу да га користе</a:t>
            </a:r>
            <a:endParaRPr lang="en-US" altLang="en-US" sz="4000" dirty="0">
              <a:solidFill>
                <a:srgbClr val="78AD42"/>
              </a:solidFill>
            </a:endParaRPr>
          </a:p>
        </p:txBody>
      </p:sp>
      <p:pic>
        <p:nvPicPr>
          <p:cNvPr id="8" name="Picture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" y="2330823"/>
            <a:ext cx="4365254" cy="2910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63" y="2325318"/>
            <a:ext cx="4392488" cy="2921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7794625" cy="115888"/>
          </a:xfrm>
          <a:prstGeom prst="rect">
            <a:avLst/>
          </a:prstGeom>
          <a:solidFill>
            <a:srgbClr val="78A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4313"/>
            <a:ext cx="8388350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r-Cyrl-RS" altLang="en-US" sz="4000" smtClean="0">
                <a:solidFill>
                  <a:srgbClr val="78AD42"/>
                </a:solidFill>
              </a:rPr>
              <a:t>Решења задатака из Радне свеске</a:t>
            </a:r>
            <a:endParaRPr lang="en-US" altLang="en-US" sz="4000" smtClean="0">
              <a:solidFill>
                <a:srgbClr val="78AD42"/>
              </a:solidFill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1187450" y="1196975"/>
            <a:ext cx="6480175" cy="5224463"/>
            <a:chOff x="1187624" y="1196752"/>
            <a:chExt cx="6480720" cy="5225297"/>
          </a:xfrm>
        </p:grpSpPr>
        <p:pic>
          <p:nvPicPr>
            <p:cNvPr id="2" name="Picture 1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596" t="15000" r="30709" b="6601"/>
            <a:stretch/>
          </p:blipFill>
          <p:spPr>
            <a:xfrm>
              <a:off x="1187624" y="1196752"/>
              <a:ext cx="6480720" cy="52252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Rectangle 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340246" y="1741352"/>
              <a:ext cx="935117" cy="2476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Cyrl-RS" dirty="0">
                  <a:solidFill>
                    <a:srgbClr val="FF0000"/>
                  </a:solidFill>
                </a:rPr>
                <a:t>глава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51297" y="2533640"/>
              <a:ext cx="936704" cy="3207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Cyrl-RS" dirty="0">
                  <a:solidFill>
                    <a:srgbClr val="FF0000"/>
                  </a:solidFill>
                </a:rPr>
                <a:t>врат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51297" y="3171917"/>
              <a:ext cx="936704" cy="3207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Cyrl-RS" dirty="0">
                  <a:solidFill>
                    <a:srgbClr val="FF0000"/>
                  </a:solidFill>
                </a:rPr>
                <a:t>труп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51297" y="3648243"/>
              <a:ext cx="936704" cy="3223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Cyrl-RS" dirty="0">
                  <a:solidFill>
                    <a:srgbClr val="FF0000"/>
                  </a:solidFill>
                </a:rPr>
                <a:t>рука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51297" y="4551675"/>
              <a:ext cx="936704" cy="3207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Cyrl-RS" dirty="0">
                  <a:solidFill>
                    <a:srgbClr val="FF0000"/>
                  </a:solidFill>
                </a:rPr>
                <a:t>нога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19837" y="6031462"/>
              <a:ext cx="1008148" cy="3207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Cyrl-RS" dirty="0">
                  <a:solidFill>
                    <a:srgbClr val="FF0000"/>
                  </a:solidFill>
                </a:rPr>
                <a:t>стопало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370830" y="1704833"/>
              <a:ext cx="1065302" cy="3207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Cyrl-RS" dirty="0">
                  <a:solidFill>
                    <a:srgbClr val="FF0000"/>
                  </a:solidFill>
                </a:rPr>
                <a:t>око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04295" y="2090658"/>
              <a:ext cx="1065303" cy="3207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Cyrl-RS" dirty="0">
                  <a:solidFill>
                    <a:srgbClr val="FF0000"/>
                  </a:solidFill>
                </a:rPr>
                <a:t>уво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53512" y="2433612"/>
              <a:ext cx="1065302" cy="3223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Cyrl-RS" dirty="0">
                  <a:solidFill>
                    <a:srgbClr val="FF0000"/>
                  </a:solidFill>
                </a:rPr>
                <a:t>нос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53512" y="2770216"/>
              <a:ext cx="1065302" cy="3207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Cyrl-RS" dirty="0">
                  <a:solidFill>
                    <a:srgbClr val="FF0000"/>
                  </a:solidFill>
                </a:rPr>
                <a:t>уста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21801" y="3219550"/>
              <a:ext cx="1065302" cy="3207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Cyrl-RS" dirty="0">
                  <a:solidFill>
                    <a:srgbClr val="FF0000"/>
                  </a:solidFill>
                </a:rPr>
                <a:t>раме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26605" y="3714929"/>
              <a:ext cx="1065303" cy="3207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Cyrl-RS" dirty="0">
                  <a:solidFill>
                    <a:srgbClr val="FF0000"/>
                  </a:solidFill>
                </a:rPr>
                <a:t>лакат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26605" y="4094402"/>
              <a:ext cx="1065303" cy="3207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Cyrl-RS" dirty="0">
                  <a:solidFill>
                    <a:srgbClr val="FF0000"/>
                  </a:solidFill>
                </a:rPr>
                <a:t>шака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26605" y="4551675"/>
              <a:ext cx="1065303" cy="3207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Cyrl-RS" dirty="0">
                  <a:solidFill>
                    <a:srgbClr val="FF0000"/>
                  </a:solidFill>
                </a:rPr>
                <a:t>прсти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36131" y="5032764"/>
              <a:ext cx="1065303" cy="3207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Cyrl-RS" dirty="0">
                  <a:solidFill>
                    <a:srgbClr val="FF0000"/>
                  </a:solidFill>
                </a:rPr>
                <a:t>колено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73038" y="260350"/>
            <a:ext cx="83883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r-Cyrl-RS" altLang="en-US" sz="4000" smtClean="0">
                <a:solidFill>
                  <a:srgbClr val="78AD42"/>
                </a:solidFill>
              </a:rPr>
              <a:t>Решења задатака из Радне свеске</a:t>
            </a:r>
            <a:endParaRPr lang="en-US" altLang="en-US" sz="4000" smtClean="0">
              <a:solidFill>
                <a:srgbClr val="78AD42"/>
              </a:solidFill>
            </a:endParaRPr>
          </a:p>
        </p:txBody>
      </p:sp>
      <p:grpSp>
        <p:nvGrpSpPr>
          <p:cNvPr id="16387" name="Group 41"/>
          <p:cNvGrpSpPr>
            <a:grpSpLocks/>
          </p:cNvGrpSpPr>
          <p:nvPr/>
        </p:nvGrpSpPr>
        <p:grpSpPr bwMode="auto">
          <a:xfrm>
            <a:off x="611188" y="1628775"/>
            <a:ext cx="8188325" cy="3421063"/>
            <a:chOff x="611560" y="1628800"/>
            <a:chExt cx="8188182" cy="3420380"/>
          </a:xfrm>
        </p:grpSpPr>
        <p:pic>
          <p:nvPicPr>
            <p:cNvPr id="4" name="Picture 3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51" t="45800" r="28738" b="8000"/>
            <a:stretch/>
          </p:blipFill>
          <p:spPr>
            <a:xfrm>
              <a:off x="611560" y="1628800"/>
              <a:ext cx="8188182" cy="34203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6" name="Straight Connector 5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2267293" y="2709672"/>
              <a:ext cx="73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2303805" y="2709672"/>
              <a:ext cx="2844750" cy="4317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707131" y="2709672"/>
              <a:ext cx="73024" cy="4317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5364452" y="2709672"/>
              <a:ext cx="71436" cy="4317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4032562" y="2709672"/>
              <a:ext cx="2916187" cy="4317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2179983" y="3933390"/>
              <a:ext cx="3111446" cy="4317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3735705" y="3933390"/>
              <a:ext cx="44449" cy="3793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5372389" y="3879426"/>
              <a:ext cx="63499" cy="4063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4032562" y="3717533"/>
              <a:ext cx="3086046" cy="5951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17463"/>
            <a:ext cx="1555750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482725"/>
            <a:ext cx="13716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1652588"/>
            <a:ext cx="5397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579563"/>
            <a:ext cx="647700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3573463"/>
            <a:ext cx="969962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605213"/>
            <a:ext cx="93503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endCxn id="4" idx="1"/>
          </p:cNvCxnSpPr>
          <p:nvPr/>
        </p:nvCxnSpPr>
        <p:spPr>
          <a:xfrm flipV="1">
            <a:off x="5016500" y="620713"/>
            <a:ext cx="1570038" cy="71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586538" y="404813"/>
            <a:ext cx="1655762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3200" dirty="0"/>
              <a:t>глава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59288" y="1916113"/>
            <a:ext cx="21272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586538" y="1700213"/>
            <a:ext cx="1655762" cy="4333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3200" dirty="0"/>
              <a:t>труп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13163" y="2820988"/>
            <a:ext cx="2587625" cy="195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75250" y="2663825"/>
            <a:ext cx="1125538" cy="157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00788" y="2741613"/>
            <a:ext cx="1655762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3200" dirty="0"/>
              <a:t>руке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6537325" y="4670425"/>
            <a:ext cx="1655763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3200" dirty="0"/>
              <a:t>ноге</a:t>
            </a:r>
            <a:endParaRPr lang="en-US" sz="3200" dirty="0"/>
          </a:p>
        </p:txBody>
      </p:sp>
      <p:cxnSp>
        <p:nvCxnSpPr>
          <p:cNvPr id="24" name="Straight Arrow Connector 23"/>
          <p:cNvCxnSpPr>
            <a:endCxn id="23" idx="1"/>
          </p:cNvCxnSpPr>
          <p:nvPr/>
        </p:nvCxnSpPr>
        <p:spPr>
          <a:xfrm>
            <a:off x="4140200" y="4435475"/>
            <a:ext cx="2397125" cy="450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70450" y="4984750"/>
            <a:ext cx="1646238" cy="117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771775" y="1268413"/>
            <a:ext cx="1660525" cy="269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154113" y="1050925"/>
            <a:ext cx="1655762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3200" dirty="0"/>
              <a:t>врат</a:t>
            </a:r>
            <a:endParaRPr lang="en-US" sz="32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627313" y="1785938"/>
            <a:ext cx="1301750" cy="130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71550" y="1681163"/>
            <a:ext cx="1655763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3200" dirty="0"/>
              <a:t>раме</a:t>
            </a:r>
            <a:endParaRPr lang="en-US" sz="32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357438" y="2492375"/>
            <a:ext cx="130175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01675" y="2297113"/>
            <a:ext cx="1655763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3200" dirty="0"/>
              <a:t>лакат</a:t>
            </a:r>
            <a:endParaRPr lang="en-US" sz="32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159000" y="3201988"/>
            <a:ext cx="14430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03238" y="3016250"/>
            <a:ext cx="1655762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3200" dirty="0"/>
              <a:t>шака</a:t>
            </a:r>
            <a:endParaRPr lang="en-US" sz="32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159000" y="4535488"/>
            <a:ext cx="18018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03238" y="4319588"/>
            <a:ext cx="1655762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3200" dirty="0"/>
              <a:t>колено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701675" y="5553075"/>
            <a:ext cx="1854200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3200" dirty="0"/>
              <a:t>стопало</a:t>
            </a:r>
            <a:endParaRPr lang="en-US" sz="32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627313" y="5767388"/>
            <a:ext cx="1282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2" grpId="0" animBg="1"/>
      <p:bldP spid="23" grpId="0" animBg="1"/>
      <p:bldP spid="20" grpId="0" animBg="1"/>
      <p:bldP spid="25" grpId="0" animBg="1"/>
      <p:bldP spid="28" grpId="0" animBg="1"/>
      <p:bldP spid="30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/>
            </a:extLst>
          </p:cNvPr>
          <p:cNvSpPr/>
          <p:nvPr/>
        </p:nvSpPr>
        <p:spPr>
          <a:xfrm>
            <a:off x="827088" y="1265238"/>
            <a:ext cx="6481762" cy="5476875"/>
          </a:xfrm>
          <a:prstGeom prst="cloud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65238"/>
            <a:ext cx="2713037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78AD42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sr-Cyrl-RS" b="1" dirty="0">
                <a:solidFill>
                  <a:schemeClr val="bg1"/>
                </a:solidFill>
              </a:rPr>
              <a:t>ДЕЛОВИ ТЕЛА ЧОВЕКА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8313" y="333375"/>
            <a:ext cx="8135937" cy="887413"/>
          </a:xfrm>
          <a:prstGeom prst="rect">
            <a:avLst/>
          </a:prstGeom>
          <a:solidFill>
            <a:schemeClr val="bg1"/>
          </a:solidFill>
          <a:ln>
            <a:solidFill>
              <a:srgbClr val="78AD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Cyrl-RS" altLang="en-US" dirty="0">
                <a:solidFill>
                  <a:srgbClr val="78AD42"/>
                </a:solidFill>
              </a:rPr>
              <a:t>Додирни и одговори</a:t>
            </a:r>
            <a:endParaRPr lang="en-US" altLang="en-US" dirty="0">
              <a:solidFill>
                <a:srgbClr val="78AD42"/>
              </a:solidFill>
            </a:endParaRPr>
          </a:p>
        </p:txBody>
      </p:sp>
      <p:sp>
        <p:nvSpPr>
          <p:cNvPr id="4099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4294967295"/>
          </p:nvPr>
        </p:nvSpPr>
        <p:spPr bwMode="auto">
          <a:xfrm>
            <a:off x="468313" y="1684338"/>
            <a:ext cx="8135937" cy="4071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Додирните обема рукама главу.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Додирните рукама делове тела који нам омогућују да чујемо.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Левом руком додирните нос. Шта нам он омогућава?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Десном руком додирните уста. Чему служе људима уста?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4294967295"/>
          </p:nvPr>
        </p:nvSpPr>
        <p:spPr bwMode="auto">
          <a:xfrm>
            <a:off x="468313" y="1700213"/>
            <a:ext cx="8135937" cy="44656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Шта се налази још на глави, а помаже нам да видимо свет око себе?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Додирните левом руком десно око. Додирните десном руком лево око. Погледајте друга/другарицу поред себе и утврдите које су боје њихове очи.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Сви подигните леву руку.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Сви машите десном руком.</a:t>
            </a:r>
          </a:p>
        </p:txBody>
      </p:sp>
      <p:sp>
        <p:nvSpPr>
          <p:cNvPr id="4" name="Title 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135937" cy="88741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8AD42"/>
            </a:solidFill>
            <a:prstDash val="sysDot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sr-Cyrl-RS" altLang="en-US">
                <a:solidFill>
                  <a:srgbClr val="78AD42"/>
                </a:solidFill>
              </a:rPr>
              <a:t>Додирни и одговори</a:t>
            </a:r>
            <a:endParaRPr lang="en-US" altLang="en-US" dirty="0">
              <a:solidFill>
                <a:srgbClr val="78AD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4294967295"/>
          </p:nvPr>
        </p:nvSpPr>
        <p:spPr bwMode="auto">
          <a:xfrm>
            <a:off x="468313" y="1700213"/>
            <a:ext cx="8135937" cy="3889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Стојте само на левој нози.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Стојте само на десној нози. Шта све људи могу да раде рукама и ногама?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Додирните свој труп са предње стране. Објаснити да се горњи део трупа назива грудни кош (показати), а доњи део трбух/</a:t>
            </a:r>
            <a:r>
              <a:rPr lang="sr-Cyrl-RS" dirty="0"/>
              <a:t>стомак (показати).</a:t>
            </a:r>
          </a:p>
        </p:txBody>
      </p:sp>
      <p:sp>
        <p:nvSpPr>
          <p:cNvPr id="4" name="Title 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135937" cy="88741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8AD42"/>
            </a:solidFill>
            <a:prstDash val="sysDot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sr-Cyrl-RS" altLang="en-US">
                <a:solidFill>
                  <a:srgbClr val="78AD42"/>
                </a:solidFill>
              </a:rPr>
              <a:t>Додирни и одговори</a:t>
            </a:r>
            <a:endParaRPr lang="en-US" altLang="en-US" dirty="0">
              <a:solidFill>
                <a:srgbClr val="78AD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4294967295"/>
          </p:nvPr>
        </p:nvSpPr>
        <p:spPr bwMode="auto">
          <a:xfrm>
            <a:off x="468313" y="1844675"/>
            <a:ext cx="8135937" cy="43211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Покушајте рукама да додирнете леђа. То је задњи део трупа.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Шта спаја главу и труп? Како се зове тај део тела</a:t>
            </a:r>
            <a:r>
              <a:rPr lang="ru-RU" dirty="0" smtClean="0"/>
              <a:t>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en-US" dirty="0" smtClean="0"/>
              <a:t>Шта спаја труп и руке?</a:t>
            </a:r>
            <a:r>
              <a:rPr lang="ru-RU" dirty="0">
                <a:solidFill>
                  <a:prstClr val="black"/>
                </a:solidFill>
              </a:rPr>
              <a:t> Како се зове тај део тела?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en-US" dirty="0">
                <a:solidFill>
                  <a:prstClr val="black"/>
                </a:solidFill>
              </a:rPr>
              <a:t>Шта спаја труп и </a:t>
            </a:r>
            <a:r>
              <a:rPr lang="ru-RU" altLang="en-US" dirty="0" smtClean="0">
                <a:solidFill>
                  <a:prstClr val="black"/>
                </a:solidFill>
              </a:rPr>
              <a:t>ноге</a:t>
            </a:r>
            <a:r>
              <a:rPr lang="ru-RU" altLang="en-US" dirty="0">
                <a:solidFill>
                  <a:prstClr val="black"/>
                </a:solidFill>
              </a:rPr>
              <a:t>?</a:t>
            </a:r>
            <a:r>
              <a:rPr lang="ru-RU" dirty="0">
                <a:solidFill>
                  <a:prstClr val="black"/>
                </a:solidFill>
              </a:rPr>
              <a:t> Како се зове тај део тела?</a:t>
            </a:r>
            <a:endParaRPr lang="en-US" altLang="en-US" dirty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4" name="Title 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135937" cy="88741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8AD42"/>
            </a:solidFill>
            <a:prstDash val="sysDot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sr-Cyrl-RS" altLang="en-US" dirty="0">
                <a:solidFill>
                  <a:srgbClr val="78AD42"/>
                </a:solidFill>
              </a:rPr>
              <a:t>Додирни и одговори</a:t>
            </a:r>
            <a:endParaRPr lang="en-US" altLang="en-US" dirty="0">
              <a:solidFill>
                <a:srgbClr val="78AD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1463"/>
            <a:ext cx="2909887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ular Callout 25">
            <a:extLst>
              <a:ext uri="{FF2B5EF4-FFF2-40B4-BE49-F238E27FC236}"/>
            </a:extLst>
          </p:cNvPr>
          <p:cNvSpPr/>
          <p:nvPr/>
        </p:nvSpPr>
        <p:spPr>
          <a:xfrm>
            <a:off x="1908175" y="774700"/>
            <a:ext cx="1214438" cy="476250"/>
          </a:xfrm>
          <a:prstGeom prst="wedgeRectCallout">
            <a:avLst>
              <a:gd name="adj1" fmla="val 161999"/>
              <a:gd name="adj2" fmla="val -51604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x-none" sz="2500" b="1" dirty="0">
                <a:solidFill>
                  <a:schemeClr val="accent6">
                    <a:lumMod val="75000"/>
                  </a:schemeClr>
                </a:solidFill>
              </a:rPr>
              <a:t>глава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Rectangular Callout 26">
            <a:extLst>
              <a:ext uri="{FF2B5EF4-FFF2-40B4-BE49-F238E27FC236}"/>
            </a:extLst>
          </p:cNvPr>
          <p:cNvSpPr/>
          <p:nvPr/>
        </p:nvSpPr>
        <p:spPr>
          <a:xfrm>
            <a:off x="1908175" y="1782763"/>
            <a:ext cx="1214438" cy="476250"/>
          </a:xfrm>
          <a:prstGeom prst="wedgeRectCallout">
            <a:avLst>
              <a:gd name="adj1" fmla="val 188356"/>
              <a:gd name="adj2" fmla="val -32436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x-none" sz="2500" b="1" dirty="0">
                <a:solidFill>
                  <a:schemeClr val="accent6">
                    <a:lumMod val="75000"/>
                  </a:schemeClr>
                </a:solidFill>
              </a:rPr>
              <a:t>врат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Rectangular Callout 27">
            <a:extLst>
              <a:ext uri="{FF2B5EF4-FFF2-40B4-BE49-F238E27FC236}"/>
            </a:extLst>
          </p:cNvPr>
          <p:cNvSpPr/>
          <p:nvPr/>
        </p:nvSpPr>
        <p:spPr>
          <a:xfrm>
            <a:off x="1908175" y="2879725"/>
            <a:ext cx="1214438" cy="477838"/>
          </a:xfrm>
          <a:prstGeom prst="wedgeRectCallout">
            <a:avLst>
              <a:gd name="adj1" fmla="val 180198"/>
              <a:gd name="adj2" fmla="val -72369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x-none" sz="2500" b="1" dirty="0">
                <a:solidFill>
                  <a:schemeClr val="accent6">
                    <a:lumMod val="75000"/>
                  </a:schemeClr>
                </a:solidFill>
              </a:rPr>
              <a:t>труп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Rectangular Callout 28">
            <a:extLst>
              <a:ext uri="{FF2B5EF4-FFF2-40B4-BE49-F238E27FC236}"/>
            </a:extLst>
          </p:cNvPr>
          <p:cNvSpPr/>
          <p:nvPr/>
        </p:nvSpPr>
        <p:spPr>
          <a:xfrm>
            <a:off x="1908175" y="3725863"/>
            <a:ext cx="1214438" cy="477837"/>
          </a:xfrm>
          <a:prstGeom prst="wedgeRectCallout">
            <a:avLst>
              <a:gd name="adj1" fmla="val 114306"/>
              <a:gd name="adj2" fmla="val -54799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x-none" sz="2500" b="1" dirty="0">
                <a:solidFill>
                  <a:schemeClr val="accent6">
                    <a:lumMod val="75000"/>
                  </a:schemeClr>
                </a:solidFill>
              </a:rPr>
              <a:t>рука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ular Callout 29">
            <a:extLst>
              <a:ext uri="{FF2B5EF4-FFF2-40B4-BE49-F238E27FC236}"/>
            </a:extLst>
          </p:cNvPr>
          <p:cNvSpPr/>
          <p:nvPr/>
        </p:nvSpPr>
        <p:spPr>
          <a:xfrm>
            <a:off x="1908175" y="4806950"/>
            <a:ext cx="1214438" cy="476250"/>
          </a:xfrm>
          <a:prstGeom prst="wedgeRectCallout">
            <a:avLst>
              <a:gd name="adj1" fmla="val 168902"/>
              <a:gd name="adj2" fmla="val 7458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x-none" sz="2500" b="1" dirty="0">
                <a:solidFill>
                  <a:schemeClr val="accent6">
                    <a:lumMod val="75000"/>
                  </a:schemeClr>
                </a:solidFill>
              </a:rPr>
              <a:t>нога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/>
            </a:extLst>
          </p:cNvPr>
          <p:cNvSpPr/>
          <p:nvPr/>
        </p:nvSpPr>
        <p:spPr>
          <a:xfrm>
            <a:off x="1979613" y="4841875"/>
            <a:ext cx="1087437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Rectangle 30">
            <a:extLst>
              <a:ext uri="{FF2B5EF4-FFF2-40B4-BE49-F238E27FC236}"/>
            </a:extLst>
          </p:cNvPr>
          <p:cNvSpPr/>
          <p:nvPr/>
        </p:nvSpPr>
        <p:spPr>
          <a:xfrm>
            <a:off x="1992313" y="3762375"/>
            <a:ext cx="1087437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Rectangular Callout 31">
            <a:extLst>
              <a:ext uri="{FF2B5EF4-FFF2-40B4-BE49-F238E27FC236}"/>
            </a:extLst>
          </p:cNvPr>
          <p:cNvSpPr/>
          <p:nvPr/>
        </p:nvSpPr>
        <p:spPr>
          <a:xfrm>
            <a:off x="6372225" y="534988"/>
            <a:ext cx="1214438" cy="477837"/>
          </a:xfrm>
          <a:prstGeom prst="wedgeRectCallout">
            <a:avLst>
              <a:gd name="adj1" fmla="val -177651"/>
              <a:gd name="adj2" fmla="val 7177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x-none" sz="2500" b="1" dirty="0">
                <a:solidFill>
                  <a:schemeClr val="accent6">
                    <a:lumMod val="75000"/>
                  </a:schemeClr>
                </a:solidFill>
              </a:rPr>
              <a:t>око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ular Callout 32">
            <a:extLst>
              <a:ext uri="{FF2B5EF4-FFF2-40B4-BE49-F238E27FC236}"/>
            </a:extLst>
          </p:cNvPr>
          <p:cNvSpPr/>
          <p:nvPr/>
        </p:nvSpPr>
        <p:spPr>
          <a:xfrm>
            <a:off x="6372225" y="1184275"/>
            <a:ext cx="1214438" cy="476250"/>
          </a:xfrm>
          <a:prstGeom prst="wedgeRectCallout">
            <a:avLst>
              <a:gd name="adj1" fmla="val -155360"/>
              <a:gd name="adj2" fmla="val -41701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x-none" sz="2500" b="1" dirty="0">
                <a:solidFill>
                  <a:schemeClr val="accent6">
                    <a:lumMod val="75000"/>
                  </a:schemeClr>
                </a:solidFill>
              </a:rPr>
              <a:t>ухо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ular Callout 33">
            <a:extLst>
              <a:ext uri="{FF2B5EF4-FFF2-40B4-BE49-F238E27FC236}"/>
            </a:extLst>
          </p:cNvPr>
          <p:cNvSpPr/>
          <p:nvPr/>
        </p:nvSpPr>
        <p:spPr>
          <a:xfrm>
            <a:off x="6372225" y="1925638"/>
            <a:ext cx="1214438" cy="477837"/>
          </a:xfrm>
          <a:prstGeom prst="wedgeRectCallout">
            <a:avLst>
              <a:gd name="adj1" fmla="val -187893"/>
              <a:gd name="adj2" fmla="val -17970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x-none" sz="2500" b="1" dirty="0">
                <a:solidFill>
                  <a:schemeClr val="accent6">
                    <a:lumMod val="75000"/>
                  </a:schemeClr>
                </a:solidFill>
              </a:rPr>
              <a:t>нос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Rectangular Callout 34">
            <a:extLst>
              <a:ext uri="{FF2B5EF4-FFF2-40B4-BE49-F238E27FC236}"/>
            </a:extLst>
          </p:cNvPr>
          <p:cNvSpPr/>
          <p:nvPr/>
        </p:nvSpPr>
        <p:spPr>
          <a:xfrm>
            <a:off x="6372225" y="2908300"/>
            <a:ext cx="1214438" cy="477838"/>
          </a:xfrm>
          <a:prstGeom prst="wedgeRectCallout">
            <a:avLst>
              <a:gd name="adj1" fmla="val -184880"/>
              <a:gd name="adj2" fmla="val -33918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x-none" sz="2500" b="1" dirty="0">
                <a:solidFill>
                  <a:schemeClr val="accent6">
                    <a:lumMod val="75000"/>
                  </a:schemeClr>
                </a:solidFill>
              </a:rPr>
              <a:t>уста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/>
            </a:extLst>
          </p:cNvPr>
          <p:cNvSpPr/>
          <p:nvPr/>
        </p:nvSpPr>
        <p:spPr>
          <a:xfrm>
            <a:off x="1992313" y="2908300"/>
            <a:ext cx="1087437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/>
            </a:extLst>
          </p:cNvPr>
          <p:cNvSpPr/>
          <p:nvPr/>
        </p:nvSpPr>
        <p:spPr>
          <a:xfrm>
            <a:off x="1992313" y="1827213"/>
            <a:ext cx="1087437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/>
            </a:extLst>
          </p:cNvPr>
          <p:cNvSpPr/>
          <p:nvPr/>
        </p:nvSpPr>
        <p:spPr>
          <a:xfrm>
            <a:off x="1992313" y="809625"/>
            <a:ext cx="1087437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/>
            </a:extLst>
          </p:cNvPr>
          <p:cNvSpPr/>
          <p:nvPr/>
        </p:nvSpPr>
        <p:spPr>
          <a:xfrm>
            <a:off x="6465888" y="565150"/>
            <a:ext cx="1087437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/>
            </a:extLst>
          </p:cNvPr>
          <p:cNvSpPr/>
          <p:nvPr/>
        </p:nvSpPr>
        <p:spPr>
          <a:xfrm>
            <a:off x="6465888" y="1214438"/>
            <a:ext cx="1087437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" name="Rectangle 40">
            <a:extLst>
              <a:ext uri="{FF2B5EF4-FFF2-40B4-BE49-F238E27FC236}"/>
            </a:extLst>
          </p:cNvPr>
          <p:cNvSpPr/>
          <p:nvPr/>
        </p:nvSpPr>
        <p:spPr>
          <a:xfrm>
            <a:off x="6465888" y="1958975"/>
            <a:ext cx="1087437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" name="Rectangle 41">
            <a:extLst>
              <a:ext uri="{FF2B5EF4-FFF2-40B4-BE49-F238E27FC236}"/>
            </a:extLst>
          </p:cNvPr>
          <p:cNvSpPr/>
          <p:nvPr/>
        </p:nvSpPr>
        <p:spPr>
          <a:xfrm>
            <a:off x="6465888" y="2933700"/>
            <a:ext cx="1087437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ular Callout 29">
            <a:extLst>
              <a:ext uri="{FF2B5EF4-FFF2-40B4-BE49-F238E27FC236}"/>
            </a:extLst>
          </p:cNvPr>
          <p:cNvSpPr/>
          <p:nvPr/>
        </p:nvSpPr>
        <p:spPr>
          <a:xfrm>
            <a:off x="1476375" y="5741988"/>
            <a:ext cx="1285875" cy="477837"/>
          </a:xfrm>
          <a:prstGeom prst="wedgeRectCallout">
            <a:avLst>
              <a:gd name="adj1" fmla="val 168902"/>
              <a:gd name="adj2" fmla="val 7458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sr-Cyrl-RS" sz="2500" b="1" dirty="0">
                <a:solidFill>
                  <a:schemeClr val="accent6">
                    <a:lumMod val="75000"/>
                  </a:schemeClr>
                </a:solidFill>
              </a:rPr>
              <a:t>стопало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/>
            </a:extLst>
          </p:cNvPr>
          <p:cNvSpPr/>
          <p:nvPr/>
        </p:nvSpPr>
        <p:spPr>
          <a:xfrm>
            <a:off x="1574800" y="5794375"/>
            <a:ext cx="1087438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Rectangular Callout 34">
            <a:extLst>
              <a:ext uri="{FF2B5EF4-FFF2-40B4-BE49-F238E27FC236}"/>
            </a:extLst>
          </p:cNvPr>
          <p:cNvSpPr/>
          <p:nvPr/>
        </p:nvSpPr>
        <p:spPr>
          <a:xfrm>
            <a:off x="7250113" y="4433888"/>
            <a:ext cx="1214437" cy="477837"/>
          </a:xfrm>
          <a:prstGeom prst="wedgeRectCallout">
            <a:avLst>
              <a:gd name="adj1" fmla="val -184880"/>
              <a:gd name="adj2" fmla="val -33918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sr-Cyrl-RS" sz="2500" b="1" dirty="0">
                <a:solidFill>
                  <a:schemeClr val="accent6">
                    <a:lumMod val="75000"/>
                  </a:schemeClr>
                </a:solidFill>
              </a:rPr>
              <a:t>лакат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/>
            </a:extLst>
          </p:cNvPr>
          <p:cNvSpPr/>
          <p:nvPr/>
        </p:nvSpPr>
        <p:spPr>
          <a:xfrm>
            <a:off x="7313613" y="4497388"/>
            <a:ext cx="1087437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ular Callout 34">
            <a:extLst>
              <a:ext uri="{FF2B5EF4-FFF2-40B4-BE49-F238E27FC236}"/>
            </a:extLst>
          </p:cNvPr>
          <p:cNvSpPr/>
          <p:nvPr/>
        </p:nvSpPr>
        <p:spPr>
          <a:xfrm>
            <a:off x="7240588" y="5180013"/>
            <a:ext cx="1214437" cy="477837"/>
          </a:xfrm>
          <a:prstGeom prst="wedgeRectCallout">
            <a:avLst>
              <a:gd name="adj1" fmla="val -170462"/>
              <a:gd name="adj2" fmla="val -318825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sr-Cyrl-RS" sz="2500" b="1" dirty="0">
                <a:solidFill>
                  <a:schemeClr val="accent6">
                    <a:lumMod val="75000"/>
                  </a:schemeClr>
                </a:solidFill>
              </a:rPr>
              <a:t>шака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/>
            </a:extLst>
          </p:cNvPr>
          <p:cNvSpPr/>
          <p:nvPr/>
        </p:nvSpPr>
        <p:spPr>
          <a:xfrm>
            <a:off x="7321550" y="5226050"/>
            <a:ext cx="1087438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ular Callout 34">
            <a:extLst>
              <a:ext uri="{FF2B5EF4-FFF2-40B4-BE49-F238E27FC236}"/>
            </a:extLst>
          </p:cNvPr>
          <p:cNvSpPr/>
          <p:nvPr/>
        </p:nvSpPr>
        <p:spPr>
          <a:xfrm>
            <a:off x="7240588" y="5799138"/>
            <a:ext cx="1214437" cy="477837"/>
          </a:xfrm>
          <a:prstGeom prst="wedgeRectCallout">
            <a:avLst>
              <a:gd name="adj1" fmla="val -215318"/>
              <a:gd name="adj2" fmla="val -208894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sr-Cyrl-RS" sz="2500" b="1" dirty="0">
                <a:solidFill>
                  <a:schemeClr val="accent6">
                    <a:lumMod val="75000"/>
                  </a:schemeClr>
                </a:solidFill>
              </a:rPr>
              <a:t>колено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/>
            </a:extLst>
          </p:cNvPr>
          <p:cNvSpPr/>
          <p:nvPr/>
        </p:nvSpPr>
        <p:spPr>
          <a:xfrm>
            <a:off x="7304088" y="5835650"/>
            <a:ext cx="1087437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9" name="Rectangle 48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7794625" cy="115888"/>
          </a:xfrm>
          <a:prstGeom prst="rect">
            <a:avLst/>
          </a:prstGeom>
          <a:solidFill>
            <a:srgbClr val="78A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5" grpId="0" animBg="1"/>
      <p:bldP spid="44" grpId="0" animBg="1"/>
      <p:bldP spid="46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/>
            </a:extLst>
          </p:cNvPr>
          <p:cNvSpPr/>
          <p:nvPr/>
        </p:nvSpPr>
        <p:spPr>
          <a:xfrm>
            <a:off x="0" y="476250"/>
            <a:ext cx="9144000" cy="5400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212850" y="773113"/>
            <a:ext cx="69342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rgbClr val="8DC63F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Чему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служе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људима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уста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212850" y="1827213"/>
            <a:ext cx="693420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rgbClr val="8DC63F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Шта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нам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омогућава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да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видимо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свет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око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нас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212850" y="3198813"/>
            <a:ext cx="693420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rgbClr val="8DC63F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Шта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све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људи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могу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да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раде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рукама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и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ногама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212850" y="4799013"/>
            <a:ext cx="73914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rgbClr val="8DC63F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Који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део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тела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спаја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главу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 и </a:t>
            </a:r>
            <a:r>
              <a:rPr lang="en-US" altLang="x-none" sz="3600" dirty="0" err="1">
                <a:solidFill>
                  <a:schemeClr val="tx1"/>
                </a:solidFill>
                <a:latin typeface="+mn-lt"/>
              </a:rPr>
              <a:t>труп</a:t>
            </a:r>
            <a:r>
              <a:rPr lang="en-US" altLang="x-none" sz="3600" dirty="0">
                <a:solidFill>
                  <a:schemeClr val="tx1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342</Words>
  <Application>Microsoft Office PowerPoint</Application>
  <PresentationFormat>On-screen Show (4:3)</PresentationFormat>
  <Paragraphs>80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Додирни и одговори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Људи којима недостаје неки део тела или не могу да га користе</vt:lpstr>
      <vt:lpstr>Решења задатака из Радне свеске</vt:lpstr>
      <vt:lpstr>Решења задатака из Радне свеске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emilija.kovacevic</dc:creator>
  <cp:lastModifiedBy>Suzana</cp:lastModifiedBy>
  <cp:revision>263</cp:revision>
  <dcterms:created xsi:type="dcterms:W3CDTF">2014-12-17T09:19:58Z</dcterms:created>
  <dcterms:modified xsi:type="dcterms:W3CDTF">2020-03-18T18:57:38Z</dcterms:modified>
</cp:coreProperties>
</file>